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6"/>
  </p:notesMasterIdLst>
  <p:sldIdLst>
    <p:sldId id="305" r:id="rId2"/>
    <p:sldId id="256" r:id="rId3"/>
    <p:sldId id="306" r:id="rId4"/>
    <p:sldId id="257" r:id="rId5"/>
    <p:sldId id="298" r:id="rId6"/>
    <p:sldId id="307" r:id="rId7"/>
    <p:sldId id="325" r:id="rId8"/>
    <p:sldId id="258" r:id="rId9"/>
    <p:sldId id="300" r:id="rId10"/>
    <p:sldId id="260" r:id="rId11"/>
    <p:sldId id="308" r:id="rId12"/>
    <p:sldId id="309" r:id="rId13"/>
    <p:sldId id="299" r:id="rId14"/>
    <p:sldId id="310" r:id="rId15"/>
    <p:sldId id="301" r:id="rId16"/>
    <p:sldId id="302" r:id="rId17"/>
    <p:sldId id="303" r:id="rId18"/>
    <p:sldId id="326" r:id="rId19"/>
    <p:sldId id="311" r:id="rId20"/>
    <p:sldId id="312" r:id="rId21"/>
    <p:sldId id="313" r:id="rId22"/>
    <p:sldId id="327" r:id="rId23"/>
    <p:sldId id="314" r:id="rId24"/>
    <p:sldId id="315" r:id="rId25"/>
    <p:sldId id="316" r:id="rId26"/>
    <p:sldId id="273" r:id="rId27"/>
    <p:sldId id="317" r:id="rId28"/>
    <p:sldId id="318" r:id="rId29"/>
    <p:sldId id="319" r:id="rId30"/>
    <p:sldId id="320" r:id="rId31"/>
    <p:sldId id="321" r:id="rId32"/>
    <p:sldId id="322" r:id="rId33"/>
    <p:sldId id="323" r:id="rId34"/>
    <p:sldId id="32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aria Gabor" initials="AMG" lastIdx="1" clrIdx="0">
    <p:extLst>
      <p:ext uri="{19B8F6BF-5375-455C-9EA6-DF929625EA0E}">
        <p15:presenceInfo xmlns:p15="http://schemas.microsoft.com/office/powerpoint/2012/main" userId="1c1d435b73de17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1042"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A604B-72D0-4733-A2EF-3EF486706658}" type="datetimeFigureOut">
              <a:rPr lang="en-US" smtClean="0"/>
              <a:t>5/26/2026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77BCF-A152-4542-8E74-04303E96CD30}" type="slidenum">
              <a:rPr lang="en-US" smtClean="0"/>
              <a:t>‹#›</a:t>
            </a:fld>
            <a:endParaRPr lang="en-US"/>
          </a:p>
        </p:txBody>
      </p:sp>
    </p:spTree>
    <p:extLst>
      <p:ext uri="{BB962C8B-B14F-4D97-AF65-F5344CB8AC3E}">
        <p14:creationId xmlns:p14="http://schemas.microsoft.com/office/powerpoint/2010/main" val="179860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59B2A6-86B1-7D18-8AC3-9113BACD4D55}"/>
              </a:ext>
            </a:extLst>
          </p:cNvPr>
          <p:cNvSpPr>
            <a:spLocks noGrp="1" noChangeArrowheads="1"/>
          </p:cNvSpPr>
          <p:nvPr>
            <p:ph type="sldNum" sz="quarter" idx="5"/>
          </p:nvPr>
        </p:nvSpPr>
        <p:spPr>
          <a:ln/>
        </p:spPr>
        <p:txBody>
          <a:bodyPr/>
          <a:lstStyle/>
          <a:p>
            <a:fld id="{7DCE5B3B-6CA0-4566-ABD0-CEB2F1EEA8B0}" type="slidenum">
              <a:rPr lang="hu-HU" altLang="en-US"/>
              <a:pPr/>
              <a:t>5</a:t>
            </a:fld>
            <a:endParaRPr lang="hu-HU" altLang="en-US"/>
          </a:p>
        </p:txBody>
      </p:sp>
      <p:sp>
        <p:nvSpPr>
          <p:cNvPr id="211970" name="Rectangle 2">
            <a:extLst>
              <a:ext uri="{FF2B5EF4-FFF2-40B4-BE49-F238E27FC236}">
                <a16:creationId xmlns:a16="http://schemas.microsoft.com/office/drawing/2014/main" id="{8E12A349-A93F-1B80-2E49-83117D0E0B30}"/>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D98E529A-EEC5-3251-58AF-069B61368CB3}"/>
              </a:ext>
            </a:extLst>
          </p:cNvPr>
          <p:cNvSpPr>
            <a:spLocks noGrp="1" noChangeArrowheads="1"/>
          </p:cNvSpPr>
          <p:nvPr>
            <p:ph type="body" idx="1"/>
          </p:nvPr>
        </p:nvSpPr>
        <p:spPr/>
        <p:txBody>
          <a:bodyPr/>
          <a:lstStyle/>
          <a:p>
            <a:pPr>
              <a:lnSpc>
                <a:spcPct val="80000"/>
              </a:lnSpc>
            </a:pPr>
            <a:r>
              <a:rPr lang="hu-HU" altLang="en-US" sz="800"/>
              <a:t>Szerző: Török Vince</a:t>
            </a:r>
          </a:p>
          <a:p>
            <a:pPr>
              <a:lnSpc>
                <a:spcPct val="80000"/>
              </a:lnSpc>
            </a:pPr>
            <a:r>
              <a:rPr lang="hu-HU" altLang="en-US" sz="800"/>
              <a:t> </a:t>
            </a:r>
          </a:p>
          <a:p>
            <a:pPr>
              <a:lnSpc>
                <a:spcPct val="80000"/>
              </a:lnSpc>
            </a:pPr>
            <a:r>
              <a:rPr lang="hu-HU" altLang="en-US" sz="800"/>
              <a:t>Mi, emberek, a Föld legokosabb lényeinek tartjuk magunkat. De így belülről, mégis megpróbálva objektívnek maradni, úgy fest, hogy inkább hasonlítunk a Jégkorszak dodótársadalmára, akik egy kókuszdió miatt vesztek oda maradéktalanul.</a:t>
            </a:r>
          </a:p>
          <a:p>
            <a:pPr>
              <a:lnSpc>
                <a:spcPct val="80000"/>
              </a:lnSpc>
            </a:pPr>
            <a:r>
              <a:rPr lang="hu-HU" altLang="en-US" sz="800"/>
              <a:t>Mióta van huszonegyedik század, azóta mindenki előtt nyilvánvalóvá vált, hogy 10 évnél tovább nem élhet az emberiség. Magunknak kerestük a bajt, és most végre a legújabb kutatások megtalálták nekünk. A találgatás inkább arra vonatkozik, hogy miben fogunk kipusztulni.</a:t>
            </a:r>
          </a:p>
          <a:p>
            <a:pPr>
              <a:lnSpc>
                <a:spcPct val="80000"/>
              </a:lnSpc>
            </a:pPr>
            <a:r>
              <a:rPr lang="hu-HU" altLang="en-US" sz="800"/>
              <a:t>Jómagam a fent említett kókuszdióra, vagy az emo vírus terjedésére szavazok, de mindenképp érdekes az a feltevés is, amit most néhány mondatban előadnék. Trinkwasser, drinking-water, ivóvíz: mindannyiunk számára ismerős fogalmak, de hamarosan el kell búcsúznunk e csodás és “ízes szavainktól”, ugyanis nem lesz mit jelölniük.</a:t>
            </a:r>
          </a:p>
          <a:p>
            <a:pPr>
              <a:lnSpc>
                <a:spcPct val="80000"/>
              </a:lnSpc>
            </a:pPr>
            <a:r>
              <a:rPr lang="hu-HU" altLang="en-US" sz="800"/>
              <a:t>Már ma is majdnem fél milliárd a vízhiányos országok lakossága, ami a szakértők szerint 2025-re eléri a 3 milliárdot. Az olyan városok, mint Delhi, például átlag felett megszívják, mert 2015-re egyáltalán nem lesz semmilyen iható hidrogénszármazékuk. De nem csak a városokkal van a gond, hanem komplett országokkal is. Mert ugye a Föld nem olvasta az Függetlenségi Nyilatkozatot, így nem értesült arról sem, hogy minden ember egyenlőnek születik.</a:t>
            </a:r>
          </a:p>
          <a:p>
            <a:pPr>
              <a:lnSpc>
                <a:spcPct val="80000"/>
              </a:lnSpc>
            </a:pPr>
            <a:r>
              <a:rPr lang="hu-HU" altLang="en-US" sz="800"/>
              <a:t>Ezért természetes rosszindulatában éghajlati övekre osztotta magát, hogy valahol jobban barnuljon. Így nem kis számban akadnak olyan helyek, ahol nemhogy ivóvíz, de sima mezei csatornavíz is alig van. Itt fog valószínűleg elfogyni először. Míg az olyan helyeken, mint mondjuk az USA, még jó darabig strandolhat a nép. De mit fog tenni Ungala Bungo az afrikai kissrác, ha már nyála sincs, és azt hallja, hogy pár száz kilométerre északra van egy hely, amit úgy hívnak, hogy Európa, és ott van a világ második legnagyobb akvaparkja.</a:t>
            </a:r>
          </a:p>
          <a:p>
            <a:pPr>
              <a:lnSpc>
                <a:spcPct val="80000"/>
              </a:lnSpc>
            </a:pPr>
            <a:r>
              <a:rPr lang="hu-HU" altLang="en-US" sz="800"/>
              <a:t>Elköt egy kamiont, vagy egy tevét, vagy egy bengáli tigrist, és minden sebességkorlátozásra fittyet hányva repeszt a sztyeppén Franciaországba. És nézzük a francia elvtársat, aki csigát szürcsölve nézi a naplementét, egy üveg borral a pofazacskójában, mire meglátja, hogy délről 300 millió kis Ungala Bungo oson a zöldhatáron, hogy kiszürcsöljék a lábvizét.</a:t>
            </a:r>
          </a:p>
          <a:p>
            <a:pPr>
              <a:lnSpc>
                <a:spcPct val="80000"/>
              </a:lnSpc>
            </a:pPr>
            <a:r>
              <a:rPr lang="hu-HU" altLang="en-US" sz="800"/>
              <a:t>Ezt ő sem fogja ám annyiban hagyni, beül egy legközelebbi tankba, és szétlövi az afrikaiakat. Erre azok is tankokkal jönnek, és egyre többen lesznek akiknek nincs vizük, és egyre kevesebben, akiknek van. Ebből az következik, hogy az a pár holland, akiknek a végén marad vizük, azért imádkoznak majd, miközben feldühödött oroszok rágják a lábikrájukat, hogy bárcsak halnának szomjan. A végén aztán csak egy maradhat, aki, mivel kiszáradt az összes növény, és minden állat meghalt, éhen pusztul.</a:t>
            </a:r>
          </a:p>
          <a:p>
            <a:pPr>
              <a:lnSpc>
                <a:spcPct val="80000"/>
              </a:lnSpc>
            </a:pPr>
            <a:r>
              <a:rPr lang="hu-HU" altLang="en-US" sz="800"/>
              <a:t>Szép sors vár az emberiségre. És kezdjük palackozni suttyomban a vizet, és ne húzzuk le a WC-t csak karácsonykor, és kezdjünk el imádkozni azért, hogy a románoknak később fogyjon el a vize, mint nekünk! Mert, hogy a South Park felfedezésével éljek, elszámoltuk magunkat, a holnapután két nappal a tervezett előtt van!</a:t>
            </a:r>
          </a:p>
          <a:p>
            <a:pPr>
              <a:lnSpc>
                <a:spcPct val="80000"/>
              </a:lnSpc>
            </a:pPr>
            <a:r>
              <a:rPr lang="hu-HU" altLang="en-US" sz="800"/>
              <a:t>Nagasaki, Csernobil, atomfegyverkezés, nagybányai ciánszennyezés,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146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3501565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207764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72855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2567717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52700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1072951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3825609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2593969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99840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BC622-8332-4DBE-B377-7E712267D815}" type="datetimeFigureOut">
              <a:rPr lang="en-US" smtClean="0"/>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230695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1BC622-8332-4DBE-B377-7E712267D815}"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129970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1BC622-8332-4DBE-B377-7E712267D815}" type="datetimeFigureOut">
              <a:rPr lang="en-US" smtClean="0"/>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85089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1BC622-8332-4DBE-B377-7E712267D815}" type="datetimeFigureOut">
              <a:rPr lang="en-US" smtClean="0"/>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244800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BC622-8332-4DBE-B377-7E712267D815}" type="datetimeFigureOut">
              <a:rPr lang="en-US" smtClean="0"/>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1604465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1BC622-8332-4DBE-B377-7E712267D815}"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1037537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1BC622-8332-4DBE-B377-7E712267D815}" type="datetimeFigureOut">
              <a:rPr lang="en-US" smtClean="0"/>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E6BB1-4F73-4DF1-8C76-001F57CB3A56}" type="slidenum">
              <a:rPr lang="en-US" smtClean="0"/>
              <a:t>‹#›</a:t>
            </a:fld>
            <a:endParaRPr lang="en-US"/>
          </a:p>
        </p:txBody>
      </p:sp>
    </p:spTree>
    <p:extLst>
      <p:ext uri="{BB962C8B-B14F-4D97-AF65-F5344CB8AC3E}">
        <p14:creationId xmlns:p14="http://schemas.microsoft.com/office/powerpoint/2010/main" val="9843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1BC622-8332-4DBE-B377-7E712267D815}" type="datetimeFigureOut">
              <a:rPr lang="en-US" smtClean="0"/>
              <a:t>5/26/2026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D4E6BB1-4F73-4DF1-8C76-001F57CB3A56}" type="slidenum">
              <a:rPr lang="en-US" smtClean="0"/>
              <a:t>‹#›</a:t>
            </a:fld>
            <a:endParaRPr lang="en-US"/>
          </a:p>
        </p:txBody>
      </p:sp>
    </p:spTree>
    <p:extLst>
      <p:ext uri="{BB962C8B-B14F-4D97-AF65-F5344CB8AC3E}">
        <p14:creationId xmlns:p14="http://schemas.microsoft.com/office/powerpoint/2010/main" val="410855434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mozaweb.hu/search?search=uveghazhatas&amp;view=list&amp;sort=bul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kp.hu/tankonyv/biologia_10_nat2020/lecke_05_031"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hoto/scenic-view-of-ocean-during-sunset-1629774/" TargetMode="External"/><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mozaweb.hu/search?view=list&amp;sort=bulk&amp;search=vizszennyezes"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xhere.com/hu/photo/227926" TargetMode="External"/><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s://www.mozaweb.hu/search?search=talajszennyez%C3%A9s&amp;view=grid&amp;sort=grouped"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ujvilagtudat.blogspot.com/2018/04/a-tudosok-veletlenul-egy-olyan-mutans.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ourfiniteworld.com/2018/08/02/supplemental-energy-puts-humans-in-charge/comment-page-36/" TargetMode="External"/><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gazmag.hu/rovat/kornyezet" TargetMode="External"/><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pxhere.com/hu/photo/173215" TargetMode="External"/><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hu.wikipedia.org/wiki/Hidroszf%C3%A9ra" TargetMode="External"/><Relationship Id="rId2" Type="http://schemas.openxmlformats.org/officeDocument/2006/relationships/hyperlink" Target="https://hu.wikipedia.org/wiki/Atmoszf%C3%A9ra"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hu.wikipedia.org/wiki/%C3%89let" TargetMode="External"/><Relationship Id="rId4" Type="http://schemas.openxmlformats.org/officeDocument/2006/relationships/hyperlink" Target="https://hu.wikipedia.org/wiki/Litoszf%C3%A9ra"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E9F6-F502-E8C5-00B8-380318169A2F}"/>
              </a:ext>
            </a:extLst>
          </p:cNvPr>
          <p:cNvSpPr>
            <a:spLocks noGrp="1"/>
          </p:cNvSpPr>
          <p:nvPr>
            <p:ph type="ctrTitle"/>
          </p:nvPr>
        </p:nvSpPr>
        <p:spPr>
          <a:xfrm>
            <a:off x="1507067" y="1402774"/>
            <a:ext cx="7766936" cy="2648062"/>
          </a:xfrm>
        </p:spPr>
        <p:txBody>
          <a:bodyPr/>
          <a:lstStyle/>
          <a:p>
            <a:r>
              <a:rPr lang="hu-HU" dirty="0"/>
              <a:t>Zöld – fülű projekt</a:t>
            </a:r>
            <a:br>
              <a:rPr lang="hu-HU" dirty="0"/>
            </a:br>
            <a:r>
              <a:rPr lang="hu-HU" dirty="0"/>
              <a:t>Környezetszennyezés</a:t>
            </a:r>
            <a:br>
              <a:rPr lang="hu-HU" dirty="0"/>
            </a:br>
            <a:r>
              <a:rPr lang="hu-HU" dirty="0"/>
              <a:t>VII osztály</a:t>
            </a:r>
            <a:endParaRPr lang="en-US" dirty="0"/>
          </a:p>
        </p:txBody>
      </p:sp>
      <p:sp>
        <p:nvSpPr>
          <p:cNvPr id="3" name="Subtitle 2">
            <a:extLst>
              <a:ext uri="{FF2B5EF4-FFF2-40B4-BE49-F238E27FC236}">
                <a16:creationId xmlns:a16="http://schemas.microsoft.com/office/drawing/2014/main" id="{1358096C-9FCE-8FC2-C5EF-3049AD15DD36}"/>
              </a:ext>
            </a:extLst>
          </p:cNvPr>
          <p:cNvSpPr>
            <a:spLocks noGrp="1"/>
          </p:cNvSpPr>
          <p:nvPr>
            <p:ph type="subTitle" idx="1"/>
          </p:nvPr>
        </p:nvSpPr>
        <p:spPr/>
        <p:txBody>
          <a:bodyPr>
            <a:normAutofit lnSpcReduction="10000"/>
          </a:bodyPr>
          <a:lstStyle/>
          <a:p>
            <a:r>
              <a:rPr lang="hu-HU" dirty="0"/>
              <a:t>Gábor Anna Mária</a:t>
            </a:r>
          </a:p>
          <a:p>
            <a:r>
              <a:rPr lang="hu-HU" dirty="0"/>
              <a:t>Kölcsey Ferenc Főgimnázium</a:t>
            </a:r>
          </a:p>
          <a:p>
            <a:r>
              <a:rPr lang="hu-HU" dirty="0"/>
              <a:t>2</a:t>
            </a:r>
            <a:r>
              <a:rPr lang="ro-MD" dirty="0"/>
              <a:t>023 </a:t>
            </a:r>
            <a:r>
              <a:rPr lang="hu-HU" dirty="0"/>
              <a:t>február 27 </a:t>
            </a:r>
            <a:endParaRPr lang="en-US" dirty="0"/>
          </a:p>
        </p:txBody>
      </p:sp>
    </p:spTree>
    <p:extLst>
      <p:ext uri="{BB962C8B-B14F-4D97-AF65-F5344CB8AC3E}">
        <p14:creationId xmlns:p14="http://schemas.microsoft.com/office/powerpoint/2010/main" val="3482713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80E39-5167-4D23-CFF9-7D948DC8BC3C}"/>
              </a:ext>
            </a:extLst>
          </p:cNvPr>
          <p:cNvSpPr>
            <a:spLocks noGrp="1"/>
          </p:cNvSpPr>
          <p:nvPr>
            <p:ph type="title"/>
          </p:nvPr>
        </p:nvSpPr>
        <p:spPr/>
        <p:txBody>
          <a:bodyPr/>
          <a:lstStyle/>
          <a:p>
            <a:r>
              <a:rPr lang="hu-HU" dirty="0"/>
              <a:t>A légszennyező anyagok</a:t>
            </a:r>
            <a:endParaRPr lang="en-US" dirty="0"/>
          </a:p>
        </p:txBody>
      </p:sp>
      <p:sp>
        <p:nvSpPr>
          <p:cNvPr id="6" name="Content Placeholder 5">
            <a:extLst>
              <a:ext uri="{FF2B5EF4-FFF2-40B4-BE49-F238E27FC236}">
                <a16:creationId xmlns:a16="http://schemas.microsoft.com/office/drawing/2014/main" id="{40AC38CF-8EF0-B806-5A5E-D62B6E539C4C}"/>
              </a:ext>
            </a:extLst>
          </p:cNvPr>
          <p:cNvSpPr>
            <a:spLocks noGrp="1"/>
          </p:cNvSpPr>
          <p:nvPr>
            <p:ph idx="1"/>
          </p:nvPr>
        </p:nvSpPr>
        <p:spPr>
          <a:xfrm>
            <a:off x="677333" y="1586205"/>
            <a:ext cx="9723967" cy="5085184"/>
          </a:xfrm>
        </p:spPr>
        <p:txBody>
          <a:bodyPr>
            <a:normAutofit lnSpcReduction="10000"/>
          </a:bodyPr>
          <a:lstStyle/>
          <a:p>
            <a:pPr algn="just"/>
            <a:r>
              <a:rPr lang="hu-HU" b="1" dirty="0">
                <a:solidFill>
                  <a:schemeClr val="tx1"/>
                </a:solidFill>
              </a:rPr>
              <a:t>szén-dioxid </a:t>
            </a:r>
            <a:r>
              <a:rPr lang="en-US" b="1" i="0" dirty="0">
                <a:solidFill>
                  <a:schemeClr val="tx1"/>
                </a:solidFill>
                <a:effectLst/>
                <a:latin typeface="Open Sans" panose="020B0606030504020204" pitchFamily="34" charset="0"/>
              </a:rPr>
              <a:t>(CO</a:t>
            </a:r>
            <a:r>
              <a:rPr lang="en-US" b="1" i="0" baseline="-25000" dirty="0">
                <a:solidFill>
                  <a:schemeClr val="tx1"/>
                </a:solidFill>
                <a:effectLst/>
                <a:latin typeface="Open Sans" panose="020B0606030504020204" pitchFamily="34" charset="0"/>
              </a:rPr>
              <a:t>2</a:t>
            </a:r>
            <a:r>
              <a:rPr lang="en-US" b="1" i="0" dirty="0">
                <a:solidFill>
                  <a:schemeClr val="tx1"/>
                </a:solidFill>
                <a:effectLst/>
                <a:latin typeface="Open Sans" panose="020B0606030504020204" pitchFamily="34" charset="0"/>
              </a:rPr>
              <a:t>) </a:t>
            </a:r>
            <a:endParaRPr lang="hu-HU" b="1" dirty="0">
              <a:solidFill>
                <a:schemeClr val="tx1"/>
              </a:solidFill>
            </a:endParaRPr>
          </a:p>
          <a:p>
            <a:pPr lvl="1" algn="just">
              <a:buFont typeface="Wingdings" panose="05000000000000000000" pitchFamily="2" charset="2"/>
              <a:buChar char="q"/>
            </a:pPr>
            <a:r>
              <a:rPr lang="hu-HU" dirty="0">
                <a:solidFill>
                  <a:schemeClr val="tx1"/>
                </a:solidFill>
              </a:rPr>
              <a:t>elsősorban az élőlények légzése révén jut a légkörbe </a:t>
            </a:r>
          </a:p>
          <a:p>
            <a:pPr lvl="1" algn="just">
              <a:buFont typeface="Wingdings" panose="05000000000000000000" pitchFamily="2" charset="2"/>
              <a:buChar char="q"/>
            </a:pPr>
            <a:r>
              <a:rPr lang="hu-HU" dirty="0">
                <a:solidFill>
                  <a:schemeClr val="tx1"/>
                </a:solidFill>
              </a:rPr>
              <a:t>a fosszilis tüzelőanyagok elégetése során is a légkörbe kerül- teljes szén-dioxid-kibocsátásnak csak nagyjából 5%-a</a:t>
            </a:r>
          </a:p>
          <a:p>
            <a:pPr lvl="1" algn="just">
              <a:buFont typeface="Wingdings" panose="05000000000000000000" pitchFamily="2" charset="2"/>
              <a:buChar char="q"/>
            </a:pPr>
            <a:r>
              <a:rPr lang="hu-HU" dirty="0">
                <a:solidFill>
                  <a:schemeClr val="tx1"/>
                </a:solidFill>
              </a:rPr>
              <a:t> nagy jelentősége van a Föld légkörének a melegedésében</a:t>
            </a:r>
          </a:p>
          <a:p>
            <a:pPr algn="just"/>
            <a:r>
              <a:rPr lang="hu-HU" b="1" dirty="0">
                <a:solidFill>
                  <a:schemeClr val="tx1"/>
                </a:solidFill>
              </a:rPr>
              <a:t>szén-monoxid </a:t>
            </a:r>
            <a:r>
              <a:rPr lang="en-US" b="1" i="0" dirty="0">
                <a:solidFill>
                  <a:schemeClr val="tx1"/>
                </a:solidFill>
                <a:effectLst/>
                <a:latin typeface="Open Sans" panose="020B0606030504020204" pitchFamily="34" charset="0"/>
              </a:rPr>
              <a:t> (CO)</a:t>
            </a:r>
            <a:r>
              <a:rPr lang="hu-HU" b="1" dirty="0">
                <a:solidFill>
                  <a:schemeClr val="tx1"/>
                </a:solidFill>
              </a:rPr>
              <a:t> </a:t>
            </a:r>
          </a:p>
          <a:p>
            <a:pPr lvl="1" algn="just">
              <a:buFont typeface="Wingdings" panose="05000000000000000000" pitchFamily="2" charset="2"/>
              <a:buChar char="q"/>
            </a:pPr>
            <a:r>
              <a:rPr lang="hu-HU" dirty="0">
                <a:solidFill>
                  <a:schemeClr val="tx1"/>
                </a:solidFill>
              </a:rPr>
              <a:t>a széntartalmú anyagok nem tökéletes égése során keletkezik</a:t>
            </a:r>
          </a:p>
          <a:p>
            <a:pPr lvl="1" algn="just">
              <a:buFont typeface="Wingdings" panose="05000000000000000000" pitchFamily="2" charset="2"/>
              <a:buChar char="q"/>
            </a:pPr>
            <a:r>
              <a:rPr lang="hu-HU" dirty="0">
                <a:solidFill>
                  <a:schemeClr val="tx1"/>
                </a:solidFill>
              </a:rPr>
              <a:t>gátolja a vér oxigénszállítását</a:t>
            </a:r>
          </a:p>
          <a:p>
            <a:pPr lvl="1" algn="just">
              <a:buFont typeface="Wingdings" panose="05000000000000000000" pitchFamily="2" charset="2"/>
              <a:buChar char="q"/>
            </a:pPr>
            <a:r>
              <a:rPr lang="hu-HU" dirty="0">
                <a:solidFill>
                  <a:schemeClr val="tx1"/>
                </a:solidFill>
              </a:rPr>
              <a:t>már nagyon kis mennyiségben is fulladásos halált okoz</a:t>
            </a:r>
            <a:endParaRPr lang="hu-HU" b="1" dirty="0">
              <a:solidFill>
                <a:schemeClr val="tx1"/>
              </a:solidFill>
            </a:endParaRPr>
          </a:p>
          <a:p>
            <a:pPr algn="just"/>
            <a:r>
              <a:rPr lang="hu-HU" b="1" dirty="0">
                <a:solidFill>
                  <a:schemeClr val="tx1"/>
                </a:solidFill>
              </a:rPr>
              <a:t>metán </a:t>
            </a:r>
            <a:r>
              <a:rPr lang="en-US" b="1" i="0" dirty="0">
                <a:solidFill>
                  <a:schemeClr val="tx1"/>
                </a:solidFill>
                <a:effectLst/>
                <a:latin typeface="Open Sans" panose="020B0606030504020204" pitchFamily="34" charset="0"/>
              </a:rPr>
              <a:t>(CH</a:t>
            </a:r>
            <a:r>
              <a:rPr lang="en-US" b="1" i="0" baseline="-25000" dirty="0">
                <a:solidFill>
                  <a:schemeClr val="tx1"/>
                </a:solidFill>
                <a:effectLst/>
                <a:latin typeface="Open Sans" panose="020B0606030504020204" pitchFamily="34" charset="0"/>
              </a:rPr>
              <a:t>4</a:t>
            </a:r>
            <a:r>
              <a:rPr lang="en-US" b="1" i="0" dirty="0">
                <a:solidFill>
                  <a:schemeClr val="tx1"/>
                </a:solidFill>
                <a:effectLst/>
                <a:latin typeface="Open Sans" panose="020B0606030504020204" pitchFamily="34" charset="0"/>
              </a:rPr>
              <a:t>) </a:t>
            </a:r>
            <a:endParaRPr lang="hu-HU" b="1" i="0" dirty="0">
              <a:solidFill>
                <a:schemeClr val="tx1"/>
              </a:solidFill>
              <a:effectLst/>
              <a:latin typeface="Open Sans" panose="020B0606030504020204" pitchFamily="34" charset="0"/>
            </a:endParaRPr>
          </a:p>
          <a:p>
            <a:pPr lvl="1" algn="just">
              <a:buFont typeface="Wingdings" panose="05000000000000000000" pitchFamily="2" charset="2"/>
              <a:buChar char="q"/>
            </a:pPr>
            <a:r>
              <a:rPr lang="hu-HU" dirty="0">
                <a:solidFill>
                  <a:schemeClr val="tx1"/>
                </a:solidFill>
              </a:rPr>
              <a:t>szerves anyagok oxigénmentes környezetben való bomlása során keletkezik</a:t>
            </a:r>
          </a:p>
          <a:p>
            <a:pPr lvl="1" algn="just">
              <a:buFont typeface="Wingdings" panose="05000000000000000000" pitchFamily="2" charset="2"/>
              <a:buChar char="q"/>
            </a:pPr>
            <a:r>
              <a:rPr lang="hu-HU" dirty="0">
                <a:solidFill>
                  <a:schemeClr val="tx1"/>
                </a:solidFill>
              </a:rPr>
              <a:t>nagy mennyiségben jön létre az árasztásos rizstermelés során a talajban, </a:t>
            </a:r>
          </a:p>
          <a:p>
            <a:pPr marL="457200" lvl="1" indent="0" algn="just">
              <a:buNone/>
            </a:pPr>
            <a:r>
              <a:rPr lang="hu-HU" dirty="0">
                <a:solidFill>
                  <a:schemeClr val="tx1"/>
                </a:solidFill>
              </a:rPr>
              <a:t>a mocsarakban és a kérődző állatok tápcsatornájában</a:t>
            </a:r>
          </a:p>
          <a:p>
            <a:pPr lvl="1" algn="just">
              <a:buFont typeface="Wingdings" panose="05000000000000000000" pitchFamily="2" charset="2"/>
              <a:buChar char="q"/>
            </a:pPr>
            <a:r>
              <a:rPr lang="hu-HU" dirty="0">
                <a:solidFill>
                  <a:schemeClr val="tx1"/>
                </a:solidFill>
              </a:rPr>
              <a:t> A szén-dioxidhoz hasonlóan szerepet játszik a légkör felmelegedésében.</a:t>
            </a:r>
          </a:p>
          <a:p>
            <a:endParaRPr lang="hu-HU" b="1" dirty="0">
              <a:solidFill>
                <a:schemeClr val="tx1"/>
              </a:solidFill>
            </a:endParaRPr>
          </a:p>
          <a:p>
            <a:pPr lvl="1">
              <a:buFont typeface="Wingdings" panose="05000000000000000000" pitchFamily="2" charset="2"/>
              <a:buChar char="Ø"/>
            </a:pPr>
            <a:endParaRPr lang="hu-HU" dirty="0">
              <a:solidFill>
                <a:schemeClr val="tx1"/>
              </a:solidFill>
            </a:endParaRPr>
          </a:p>
        </p:txBody>
      </p:sp>
      <p:pic>
        <p:nvPicPr>
          <p:cNvPr id="3" name="Picture 2">
            <a:extLst>
              <a:ext uri="{FF2B5EF4-FFF2-40B4-BE49-F238E27FC236}">
                <a16:creationId xmlns:a16="http://schemas.microsoft.com/office/drawing/2014/main" id="{707CE2F9-D0E0-27FA-5493-92B2C9494E52}"/>
              </a:ext>
            </a:extLst>
          </p:cNvPr>
          <p:cNvPicPr>
            <a:picLocks noChangeAspect="1"/>
          </p:cNvPicPr>
          <p:nvPr/>
        </p:nvPicPr>
        <p:blipFill>
          <a:blip r:embed="rId2"/>
          <a:stretch>
            <a:fillRect/>
          </a:stretch>
        </p:blipFill>
        <p:spPr>
          <a:xfrm>
            <a:off x="7916754" y="2752725"/>
            <a:ext cx="3371850" cy="1352550"/>
          </a:xfrm>
          <a:prstGeom prst="rect">
            <a:avLst/>
          </a:prstGeom>
        </p:spPr>
      </p:pic>
      <p:pic>
        <p:nvPicPr>
          <p:cNvPr id="4" name="Picture 3">
            <a:extLst>
              <a:ext uri="{FF2B5EF4-FFF2-40B4-BE49-F238E27FC236}">
                <a16:creationId xmlns:a16="http://schemas.microsoft.com/office/drawing/2014/main" id="{A2E3A1FE-6265-D3F5-842E-2C6C7CEC56F1}"/>
              </a:ext>
            </a:extLst>
          </p:cNvPr>
          <p:cNvPicPr>
            <a:picLocks noChangeAspect="1"/>
          </p:cNvPicPr>
          <p:nvPr/>
        </p:nvPicPr>
        <p:blipFill>
          <a:blip r:embed="rId3"/>
          <a:stretch>
            <a:fillRect/>
          </a:stretch>
        </p:blipFill>
        <p:spPr>
          <a:xfrm>
            <a:off x="6840323" y="314551"/>
            <a:ext cx="3560977" cy="1854914"/>
          </a:xfrm>
          <a:prstGeom prst="rect">
            <a:avLst/>
          </a:prstGeom>
        </p:spPr>
      </p:pic>
      <p:pic>
        <p:nvPicPr>
          <p:cNvPr id="7" name="Picture 6">
            <a:extLst>
              <a:ext uri="{FF2B5EF4-FFF2-40B4-BE49-F238E27FC236}">
                <a16:creationId xmlns:a16="http://schemas.microsoft.com/office/drawing/2014/main" id="{31663CA3-1A08-C368-FA37-2C6B90BA9A12}"/>
              </a:ext>
            </a:extLst>
          </p:cNvPr>
          <p:cNvPicPr>
            <a:picLocks noChangeAspect="1"/>
          </p:cNvPicPr>
          <p:nvPr/>
        </p:nvPicPr>
        <p:blipFill>
          <a:blip r:embed="rId4"/>
          <a:stretch>
            <a:fillRect/>
          </a:stretch>
        </p:blipFill>
        <p:spPr>
          <a:xfrm>
            <a:off x="8821444" y="4802175"/>
            <a:ext cx="2847975" cy="1609725"/>
          </a:xfrm>
          <a:prstGeom prst="rect">
            <a:avLst/>
          </a:prstGeom>
        </p:spPr>
      </p:pic>
    </p:spTree>
    <p:extLst>
      <p:ext uri="{BB962C8B-B14F-4D97-AF65-F5344CB8AC3E}">
        <p14:creationId xmlns:p14="http://schemas.microsoft.com/office/powerpoint/2010/main" val="226460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circle(in)">
                                      <p:cBhvr>
                                        <p:cTn id="10" dur="2000"/>
                                        <p:tgtEl>
                                          <p:spTgt spid="6">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circle(in)">
                                      <p:cBhvr>
                                        <p:cTn id="13" dur="2000"/>
                                        <p:tgtEl>
                                          <p:spTgt spid="6">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circle(in)">
                                      <p:cBhvr>
                                        <p:cTn id="16" dur="2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circle(in)">
                                      <p:cBhvr>
                                        <p:cTn id="26" dur="2000"/>
                                        <p:tgtEl>
                                          <p:spTgt spid="6">
                                            <p:txEl>
                                              <p:pRg st="4" end="4"/>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circle(in)">
                                      <p:cBhvr>
                                        <p:cTn id="29" dur="2000"/>
                                        <p:tgtEl>
                                          <p:spTgt spid="6">
                                            <p:txEl>
                                              <p:pRg st="5" end="5"/>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circle(in)">
                                      <p:cBhvr>
                                        <p:cTn id="32" dur="2000"/>
                                        <p:tgtEl>
                                          <p:spTgt spid="6">
                                            <p:txEl>
                                              <p:pRg st="6" end="6"/>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circle(in)">
                                      <p:cBhvr>
                                        <p:cTn id="35" dur="2000"/>
                                        <p:tgtEl>
                                          <p:spTgt spid="6">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circle(in)">
                                      <p:cBhvr>
                                        <p:cTn id="40" dur="2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Effect transition="in" filter="circle(in)">
                                      <p:cBhvr>
                                        <p:cTn id="45" dur="2000"/>
                                        <p:tgtEl>
                                          <p:spTgt spid="6">
                                            <p:txEl>
                                              <p:pRg st="8" end="8"/>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6">
                                            <p:txEl>
                                              <p:pRg st="9" end="9"/>
                                            </p:txEl>
                                          </p:spTgt>
                                        </p:tgtEl>
                                        <p:attrNameLst>
                                          <p:attrName>style.visibility</p:attrName>
                                        </p:attrNameLst>
                                      </p:cBhvr>
                                      <p:to>
                                        <p:strVal val="visible"/>
                                      </p:to>
                                    </p:set>
                                    <p:animEffect transition="in" filter="circle(in)">
                                      <p:cBhvr>
                                        <p:cTn id="48" dur="2000"/>
                                        <p:tgtEl>
                                          <p:spTgt spid="6">
                                            <p:txEl>
                                              <p:pRg st="9" end="9"/>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Effect transition="in" filter="circle(in)">
                                      <p:cBhvr>
                                        <p:cTn id="51" dur="2000"/>
                                        <p:tgtEl>
                                          <p:spTgt spid="6">
                                            <p:txEl>
                                              <p:pRg st="10" end="10"/>
                                            </p:txEl>
                                          </p:spTgt>
                                        </p:tgtEl>
                                      </p:cBhvr>
                                    </p:animEffect>
                                  </p:childTnLst>
                                </p:cTn>
                              </p:par>
                              <p:par>
                                <p:cTn id="52" presetID="6" presetClass="entr" presetSubtype="16" fill="hold" nodeType="withEffect">
                                  <p:stCondLst>
                                    <p:cond delay="0"/>
                                  </p:stCondLst>
                                  <p:childTnLst>
                                    <p:set>
                                      <p:cBhvr>
                                        <p:cTn id="53" dur="1" fill="hold">
                                          <p:stCondLst>
                                            <p:cond delay="0"/>
                                          </p:stCondLst>
                                        </p:cTn>
                                        <p:tgtEl>
                                          <p:spTgt spid="6">
                                            <p:txEl>
                                              <p:pRg st="11" end="11"/>
                                            </p:txEl>
                                          </p:spTgt>
                                        </p:tgtEl>
                                        <p:attrNameLst>
                                          <p:attrName>style.visibility</p:attrName>
                                        </p:attrNameLst>
                                      </p:cBhvr>
                                      <p:to>
                                        <p:strVal val="visible"/>
                                      </p:to>
                                    </p:set>
                                    <p:animEffect transition="in" filter="circle(in)">
                                      <p:cBhvr>
                                        <p:cTn id="54" dur="2000"/>
                                        <p:tgtEl>
                                          <p:spTgt spid="6">
                                            <p:txEl>
                                              <p:pRg st="11" end="11"/>
                                            </p:txEl>
                                          </p:spTgt>
                                        </p:tgtEl>
                                      </p:cBhvr>
                                    </p:animEffect>
                                  </p:childTnLst>
                                </p:cTn>
                              </p:par>
                              <p:par>
                                <p:cTn id="55" presetID="6" presetClass="entr" presetSubtype="16" fill="hold" nodeType="withEffect">
                                  <p:stCondLst>
                                    <p:cond delay="0"/>
                                  </p:stCondLst>
                                  <p:childTnLst>
                                    <p:set>
                                      <p:cBhvr>
                                        <p:cTn id="56" dur="1" fill="hold">
                                          <p:stCondLst>
                                            <p:cond delay="0"/>
                                          </p:stCondLst>
                                        </p:cTn>
                                        <p:tgtEl>
                                          <p:spTgt spid="6">
                                            <p:txEl>
                                              <p:pRg st="12" end="12"/>
                                            </p:txEl>
                                          </p:spTgt>
                                        </p:tgtEl>
                                        <p:attrNameLst>
                                          <p:attrName>style.visibility</p:attrName>
                                        </p:attrNameLst>
                                      </p:cBhvr>
                                      <p:to>
                                        <p:strVal val="visible"/>
                                      </p:to>
                                    </p:set>
                                    <p:animEffect transition="in" filter="circle(in)">
                                      <p:cBhvr>
                                        <p:cTn id="57" dur="2000"/>
                                        <p:tgtEl>
                                          <p:spTgt spid="6">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circle(in)">
                                      <p:cBhvr>
                                        <p:cTn id="6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6EC4-4487-5B89-AD8C-983AA2B85F63}"/>
              </a:ext>
            </a:extLst>
          </p:cNvPr>
          <p:cNvSpPr>
            <a:spLocks noGrp="1"/>
          </p:cNvSpPr>
          <p:nvPr>
            <p:ph type="title"/>
          </p:nvPr>
        </p:nvSpPr>
        <p:spPr/>
        <p:txBody>
          <a:bodyPr/>
          <a:lstStyle/>
          <a:p>
            <a:r>
              <a:rPr lang="hu-HU" dirty="0"/>
              <a:t>A légszennyező anyagok</a:t>
            </a:r>
            <a:endParaRPr lang="en-US" dirty="0"/>
          </a:p>
        </p:txBody>
      </p:sp>
      <p:sp>
        <p:nvSpPr>
          <p:cNvPr id="3" name="Content Placeholder 2">
            <a:extLst>
              <a:ext uri="{FF2B5EF4-FFF2-40B4-BE49-F238E27FC236}">
                <a16:creationId xmlns:a16="http://schemas.microsoft.com/office/drawing/2014/main" id="{84372D2D-6B6B-E925-E395-23E1FCEAC158}"/>
              </a:ext>
            </a:extLst>
          </p:cNvPr>
          <p:cNvSpPr>
            <a:spLocks noGrp="1"/>
          </p:cNvSpPr>
          <p:nvPr>
            <p:ph idx="1"/>
          </p:nvPr>
        </p:nvSpPr>
        <p:spPr>
          <a:xfrm>
            <a:off x="677333" y="1457325"/>
            <a:ext cx="7783086" cy="5067300"/>
          </a:xfrm>
        </p:spPr>
        <p:txBody>
          <a:bodyPr>
            <a:normAutofit/>
          </a:bodyPr>
          <a:lstStyle/>
          <a:p>
            <a:r>
              <a:rPr lang="hu-HU" b="1" dirty="0">
                <a:solidFill>
                  <a:schemeClr val="tx1"/>
                </a:solidFill>
              </a:rPr>
              <a:t>kén-dioxid </a:t>
            </a:r>
            <a:r>
              <a:rPr lang="en-US" b="1" i="0" dirty="0">
                <a:solidFill>
                  <a:schemeClr val="tx1"/>
                </a:solidFill>
                <a:effectLst/>
                <a:latin typeface="Open Sans" panose="020B0606030504020204" pitchFamily="34" charset="0"/>
              </a:rPr>
              <a:t>(SO</a:t>
            </a:r>
            <a:r>
              <a:rPr lang="en-US" b="1" i="0" baseline="-25000" dirty="0">
                <a:solidFill>
                  <a:schemeClr val="tx1"/>
                </a:solidFill>
                <a:effectLst/>
                <a:latin typeface="Open Sans" panose="020B0606030504020204" pitchFamily="34" charset="0"/>
              </a:rPr>
              <a:t>2</a:t>
            </a:r>
            <a:r>
              <a:rPr lang="en-US" b="1" i="0" dirty="0">
                <a:solidFill>
                  <a:schemeClr val="tx1"/>
                </a:solidFill>
                <a:effectLst/>
                <a:latin typeface="Open Sans" panose="020B0606030504020204" pitchFamily="34" charset="0"/>
              </a:rPr>
              <a:t>)</a:t>
            </a:r>
            <a:endParaRPr lang="hu-HU" b="1" i="0" dirty="0">
              <a:solidFill>
                <a:schemeClr val="tx1"/>
              </a:solidFill>
              <a:effectLst/>
              <a:latin typeface="Open Sans" panose="020B0606030504020204" pitchFamily="34" charset="0"/>
            </a:endParaRPr>
          </a:p>
          <a:p>
            <a:pPr lvl="1" algn="just">
              <a:buFont typeface="Wingdings" panose="05000000000000000000" pitchFamily="2" charset="2"/>
              <a:buChar char="q"/>
            </a:pPr>
            <a:r>
              <a:rPr lang="hu-HU" dirty="0">
                <a:solidFill>
                  <a:schemeClr val="tx1"/>
                </a:solidFill>
              </a:rPr>
              <a:t>nagy kéntartalmú fosszilis tüzelőanyagok (rossz minőségű kőszenek) égetése során kerül a légkörbe </a:t>
            </a:r>
          </a:p>
          <a:p>
            <a:pPr lvl="1" algn="just">
              <a:buFont typeface="Wingdings" panose="05000000000000000000" pitchFamily="2" charset="2"/>
              <a:buChar char="q"/>
            </a:pPr>
            <a:r>
              <a:rPr lang="hu-HU" dirty="0">
                <a:solidFill>
                  <a:schemeClr val="tx1"/>
                </a:solidFill>
              </a:rPr>
              <a:t>A vízzel kémiai reakcióba lép, miközben kénessav </a:t>
            </a:r>
            <a:r>
              <a:rPr lang="en-US" b="0" i="0" dirty="0">
                <a:solidFill>
                  <a:schemeClr val="tx1"/>
                </a:solidFill>
                <a:effectLst/>
                <a:latin typeface="Open Sans" panose="020B0606030504020204" pitchFamily="34" charset="0"/>
              </a:rPr>
              <a:t>(H</a:t>
            </a:r>
            <a:r>
              <a:rPr lang="en-US" b="0" i="0" baseline="-25000" dirty="0">
                <a:solidFill>
                  <a:schemeClr val="tx1"/>
                </a:solidFill>
                <a:effectLst/>
                <a:latin typeface="Open Sans" panose="020B0606030504020204" pitchFamily="34" charset="0"/>
              </a:rPr>
              <a:t>2</a:t>
            </a:r>
            <a:r>
              <a:rPr lang="en-US" b="0" i="0" dirty="0">
                <a:solidFill>
                  <a:schemeClr val="tx1"/>
                </a:solidFill>
                <a:effectLst/>
                <a:latin typeface="Open Sans" panose="020B0606030504020204" pitchFamily="34" charset="0"/>
              </a:rPr>
              <a:t>SO</a:t>
            </a:r>
            <a:r>
              <a:rPr lang="en-US" b="0" i="0" baseline="-25000" dirty="0">
                <a:solidFill>
                  <a:schemeClr val="tx1"/>
                </a:solidFill>
                <a:effectLst/>
                <a:latin typeface="Open Sans" panose="020B0606030504020204" pitchFamily="34" charset="0"/>
              </a:rPr>
              <a:t>3</a:t>
            </a:r>
            <a:r>
              <a:rPr lang="en-US" b="0" i="0" dirty="0">
                <a:solidFill>
                  <a:schemeClr val="tx1"/>
                </a:solidFill>
                <a:effectLst/>
                <a:latin typeface="Open Sans" panose="020B0606030504020204" pitchFamily="34" charset="0"/>
              </a:rPr>
              <a:t>)</a:t>
            </a:r>
            <a:r>
              <a:rPr lang="hu-HU" b="0" i="0" dirty="0">
                <a:solidFill>
                  <a:schemeClr val="tx1"/>
                </a:solidFill>
                <a:effectLst/>
                <a:latin typeface="Open Sans" panose="020B0606030504020204" pitchFamily="34" charset="0"/>
              </a:rPr>
              <a:t> </a:t>
            </a:r>
            <a:r>
              <a:rPr lang="hu-HU" dirty="0">
                <a:solidFill>
                  <a:schemeClr val="tx1"/>
                </a:solidFill>
              </a:rPr>
              <a:t>keletkezik</a:t>
            </a:r>
          </a:p>
          <a:p>
            <a:pPr lvl="1" algn="just">
              <a:buFont typeface="Wingdings" panose="05000000000000000000" pitchFamily="2" charset="2"/>
              <a:buChar char="q"/>
            </a:pPr>
            <a:r>
              <a:rPr lang="hu-HU" dirty="0">
                <a:solidFill>
                  <a:schemeClr val="tx1"/>
                </a:solidFill>
              </a:rPr>
              <a:t>gyakran kénsav </a:t>
            </a:r>
            <a:r>
              <a:rPr lang="en-US" b="0" i="0" dirty="0">
                <a:solidFill>
                  <a:schemeClr val="tx1"/>
                </a:solidFill>
                <a:effectLst/>
                <a:latin typeface="Open Sans" panose="020B0606030504020204" pitchFamily="34" charset="0"/>
              </a:rPr>
              <a:t>(H</a:t>
            </a:r>
            <a:r>
              <a:rPr lang="en-US" b="0" i="0" baseline="-25000" dirty="0">
                <a:solidFill>
                  <a:schemeClr val="tx1"/>
                </a:solidFill>
                <a:effectLst/>
                <a:latin typeface="Open Sans" panose="020B0606030504020204" pitchFamily="34" charset="0"/>
              </a:rPr>
              <a:t>2</a:t>
            </a:r>
            <a:r>
              <a:rPr lang="en-US" b="0" i="0" dirty="0">
                <a:solidFill>
                  <a:schemeClr val="tx1"/>
                </a:solidFill>
                <a:effectLst/>
                <a:latin typeface="Open Sans" panose="020B0606030504020204" pitchFamily="34" charset="0"/>
              </a:rPr>
              <a:t>SO</a:t>
            </a:r>
            <a:r>
              <a:rPr lang="en-US" b="0" i="0" baseline="-25000" dirty="0">
                <a:solidFill>
                  <a:schemeClr val="tx1"/>
                </a:solidFill>
                <a:effectLst/>
                <a:latin typeface="Open Sans" panose="020B0606030504020204" pitchFamily="34" charset="0"/>
              </a:rPr>
              <a:t>4</a:t>
            </a:r>
            <a:r>
              <a:rPr lang="en-US" b="0" i="0" dirty="0">
                <a:solidFill>
                  <a:schemeClr val="tx1"/>
                </a:solidFill>
                <a:effectLst/>
                <a:latin typeface="Open Sans" panose="020B0606030504020204" pitchFamily="34" charset="0"/>
              </a:rPr>
              <a:t>)</a:t>
            </a:r>
            <a:r>
              <a:rPr lang="hu-HU" b="0" i="0" dirty="0">
                <a:solidFill>
                  <a:schemeClr val="tx1"/>
                </a:solidFill>
                <a:effectLst/>
                <a:latin typeface="Open Sans" panose="020B0606030504020204" pitchFamily="34" charset="0"/>
              </a:rPr>
              <a:t> </a:t>
            </a:r>
            <a:r>
              <a:rPr lang="hu-HU" dirty="0">
                <a:solidFill>
                  <a:schemeClr val="tx1"/>
                </a:solidFill>
              </a:rPr>
              <a:t>kialakulását is eredményezi – savas eső</a:t>
            </a:r>
          </a:p>
          <a:p>
            <a:pPr marL="457200" lvl="1" indent="0" algn="just">
              <a:buNone/>
            </a:pPr>
            <a:endParaRPr lang="hu-HU" dirty="0">
              <a:solidFill>
                <a:schemeClr val="tx1"/>
              </a:solidFill>
            </a:endParaRPr>
          </a:p>
          <a:p>
            <a:pPr marL="457200" lvl="1" indent="0" algn="just">
              <a:buNone/>
            </a:pPr>
            <a:endParaRPr lang="hu-HU" dirty="0">
              <a:solidFill>
                <a:schemeClr val="tx1"/>
              </a:solidFill>
            </a:endParaRPr>
          </a:p>
          <a:p>
            <a:pPr algn="just"/>
            <a:r>
              <a:rPr lang="hu-HU" b="1" dirty="0">
                <a:solidFill>
                  <a:schemeClr val="tx1"/>
                </a:solidFill>
              </a:rPr>
              <a:t>nitrogén-oxidok </a:t>
            </a:r>
            <a:r>
              <a:rPr lang="en-US" b="1" i="0" dirty="0">
                <a:solidFill>
                  <a:schemeClr val="tx1"/>
                </a:solidFill>
                <a:effectLst/>
                <a:latin typeface="Open Sans" panose="020B0606030504020204" pitchFamily="34" charset="0"/>
              </a:rPr>
              <a:t> (NO </a:t>
            </a:r>
            <a:r>
              <a:rPr lang="en-US" b="1" i="0" dirty="0" err="1">
                <a:solidFill>
                  <a:schemeClr val="tx1"/>
                </a:solidFill>
                <a:effectLst/>
                <a:latin typeface="Open Sans" panose="020B0606030504020204" pitchFamily="34" charset="0"/>
              </a:rPr>
              <a:t>és</a:t>
            </a:r>
            <a:r>
              <a:rPr lang="en-US" b="1" i="0" dirty="0">
                <a:solidFill>
                  <a:schemeClr val="tx1"/>
                </a:solidFill>
                <a:effectLst/>
                <a:latin typeface="Open Sans" panose="020B0606030504020204" pitchFamily="34" charset="0"/>
              </a:rPr>
              <a:t> NO</a:t>
            </a:r>
            <a:r>
              <a:rPr lang="en-US" b="1" i="0" baseline="-25000" dirty="0">
                <a:solidFill>
                  <a:schemeClr val="tx1"/>
                </a:solidFill>
                <a:effectLst/>
                <a:latin typeface="Open Sans" panose="020B0606030504020204" pitchFamily="34" charset="0"/>
              </a:rPr>
              <a:t>2</a:t>
            </a:r>
            <a:r>
              <a:rPr lang="en-US" b="1" i="0" dirty="0">
                <a:solidFill>
                  <a:schemeClr val="tx1"/>
                </a:solidFill>
                <a:effectLst/>
                <a:latin typeface="Open Sans" panose="020B0606030504020204" pitchFamily="34" charset="0"/>
              </a:rPr>
              <a:t>) </a:t>
            </a:r>
            <a:endParaRPr lang="hu-HU" b="1" i="0" dirty="0">
              <a:solidFill>
                <a:schemeClr val="tx1"/>
              </a:solidFill>
              <a:effectLst/>
              <a:latin typeface="Open Sans" panose="020B0606030504020204" pitchFamily="34" charset="0"/>
            </a:endParaRPr>
          </a:p>
          <a:p>
            <a:pPr lvl="1" algn="just">
              <a:buFont typeface="Wingdings" panose="05000000000000000000" pitchFamily="2" charset="2"/>
              <a:buChar char="q"/>
            </a:pPr>
            <a:r>
              <a:rPr lang="hu-HU" dirty="0">
                <a:solidFill>
                  <a:schemeClr val="tx1"/>
                </a:solidFill>
              </a:rPr>
              <a:t>a levegő nitrogénjéből magas hőmérsékletű égés során létrejövő anyagok</a:t>
            </a:r>
          </a:p>
          <a:p>
            <a:pPr lvl="1" algn="just">
              <a:buFont typeface="Wingdings" panose="05000000000000000000" pitchFamily="2" charset="2"/>
              <a:buChar char="q"/>
            </a:pPr>
            <a:r>
              <a:rPr lang="hu-HU" dirty="0">
                <a:solidFill>
                  <a:schemeClr val="tx1"/>
                </a:solidFill>
              </a:rPr>
              <a:t>elsősorban a gépkocsik motorjában és a repülőgépek hajtóművében jönnek létre, </a:t>
            </a:r>
          </a:p>
          <a:p>
            <a:pPr lvl="1" algn="just">
              <a:buFont typeface="Wingdings" panose="05000000000000000000" pitchFamily="2" charset="2"/>
              <a:buChar char="q"/>
            </a:pPr>
            <a:r>
              <a:rPr lang="hu-HU" dirty="0">
                <a:solidFill>
                  <a:schemeClr val="tx1"/>
                </a:solidFill>
              </a:rPr>
              <a:t>A nitrogén-dioxid vízben oldva oxigén jelenlétében salétromsavat </a:t>
            </a:r>
            <a:r>
              <a:rPr lang="en-US" b="0" i="0" dirty="0">
                <a:solidFill>
                  <a:schemeClr val="tx1"/>
                </a:solidFill>
                <a:effectLst/>
                <a:latin typeface="Open Sans" panose="020B0606030504020204" pitchFamily="34" charset="0"/>
              </a:rPr>
              <a:t>(HNO</a:t>
            </a:r>
            <a:r>
              <a:rPr lang="en-US" b="0" i="0" baseline="-25000" dirty="0">
                <a:solidFill>
                  <a:schemeClr val="tx1"/>
                </a:solidFill>
                <a:effectLst/>
                <a:latin typeface="Open Sans" panose="020B0606030504020204" pitchFamily="34" charset="0"/>
              </a:rPr>
              <a:t>3</a:t>
            </a:r>
            <a:r>
              <a:rPr lang="en-US" b="0" i="0" dirty="0">
                <a:solidFill>
                  <a:schemeClr val="tx1"/>
                </a:solidFill>
                <a:effectLst/>
                <a:latin typeface="Open Sans" panose="020B0606030504020204" pitchFamily="34" charset="0"/>
              </a:rPr>
              <a:t>) </a:t>
            </a:r>
            <a:r>
              <a:rPr lang="hu-HU" dirty="0">
                <a:solidFill>
                  <a:schemeClr val="tx1"/>
                </a:solidFill>
              </a:rPr>
              <a:t>képez, így – a kénsavhoz hasonlóan – szerepet játszik az esővíz savassá alakításában</a:t>
            </a:r>
          </a:p>
          <a:p>
            <a:endParaRPr lang="en-US" dirty="0"/>
          </a:p>
        </p:txBody>
      </p:sp>
      <p:pic>
        <p:nvPicPr>
          <p:cNvPr id="4" name="Picture 3">
            <a:extLst>
              <a:ext uri="{FF2B5EF4-FFF2-40B4-BE49-F238E27FC236}">
                <a16:creationId xmlns:a16="http://schemas.microsoft.com/office/drawing/2014/main" id="{AA6E6254-F58C-421D-B9A6-1F4F4B7F6C93}"/>
              </a:ext>
            </a:extLst>
          </p:cNvPr>
          <p:cNvPicPr>
            <a:picLocks noChangeAspect="1"/>
          </p:cNvPicPr>
          <p:nvPr/>
        </p:nvPicPr>
        <p:blipFill>
          <a:blip r:embed="rId2"/>
          <a:stretch>
            <a:fillRect/>
          </a:stretch>
        </p:blipFill>
        <p:spPr>
          <a:xfrm>
            <a:off x="8345741" y="481428"/>
            <a:ext cx="2132537" cy="3509547"/>
          </a:xfrm>
          <a:prstGeom prst="rect">
            <a:avLst/>
          </a:prstGeom>
        </p:spPr>
      </p:pic>
      <p:pic>
        <p:nvPicPr>
          <p:cNvPr id="5" name="Picture 4">
            <a:extLst>
              <a:ext uri="{FF2B5EF4-FFF2-40B4-BE49-F238E27FC236}">
                <a16:creationId xmlns:a16="http://schemas.microsoft.com/office/drawing/2014/main" id="{287D41A2-EE10-0330-CF3B-8486B79DEF8D}"/>
              </a:ext>
            </a:extLst>
          </p:cNvPr>
          <p:cNvPicPr>
            <a:picLocks noChangeAspect="1"/>
          </p:cNvPicPr>
          <p:nvPr/>
        </p:nvPicPr>
        <p:blipFill>
          <a:blip r:embed="rId3"/>
          <a:stretch>
            <a:fillRect/>
          </a:stretch>
        </p:blipFill>
        <p:spPr>
          <a:xfrm>
            <a:off x="8460419" y="4206672"/>
            <a:ext cx="3706658" cy="1629180"/>
          </a:xfrm>
          <a:prstGeom prst="rect">
            <a:avLst/>
          </a:prstGeom>
        </p:spPr>
      </p:pic>
    </p:spTree>
    <p:extLst>
      <p:ext uri="{BB962C8B-B14F-4D97-AF65-F5344CB8AC3E}">
        <p14:creationId xmlns:p14="http://schemas.microsoft.com/office/powerpoint/2010/main" val="39311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ircle(in)">
                                      <p:cBhvr>
                                        <p:cTn id="21" dur="2000"/>
                                        <p:tgtEl>
                                          <p:spTgt spid="3">
                                            <p:txEl>
                                              <p:pRg st="6" end="6"/>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circle(in)">
                                      <p:cBhvr>
                                        <p:cTn id="24" dur="2000"/>
                                        <p:tgtEl>
                                          <p:spTgt spid="3">
                                            <p:txEl>
                                              <p:pRg st="7" end="7"/>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ircle(in)">
                                      <p:cBhvr>
                                        <p:cTn id="27" dur="2000"/>
                                        <p:tgtEl>
                                          <p:spTgt spid="3">
                                            <p:txEl>
                                              <p:pRg st="8" end="8"/>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circle(in)">
                                      <p:cBhvr>
                                        <p:cTn id="3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4184-5E79-8F93-7E8F-BA6BD35FCEC6}"/>
              </a:ext>
            </a:extLst>
          </p:cNvPr>
          <p:cNvSpPr>
            <a:spLocks noGrp="1"/>
          </p:cNvSpPr>
          <p:nvPr>
            <p:ph type="title"/>
          </p:nvPr>
        </p:nvSpPr>
        <p:spPr/>
        <p:txBody>
          <a:bodyPr/>
          <a:lstStyle/>
          <a:p>
            <a:r>
              <a:rPr lang="hu-HU" dirty="0"/>
              <a:t>A légszennyező anyagok</a:t>
            </a:r>
            <a:endParaRPr lang="en-US" dirty="0"/>
          </a:p>
        </p:txBody>
      </p:sp>
      <p:sp>
        <p:nvSpPr>
          <p:cNvPr id="3" name="Content Placeholder 2">
            <a:extLst>
              <a:ext uri="{FF2B5EF4-FFF2-40B4-BE49-F238E27FC236}">
                <a16:creationId xmlns:a16="http://schemas.microsoft.com/office/drawing/2014/main" id="{CFC05FDC-28DC-7BCB-10B0-0DBAA44084B0}"/>
              </a:ext>
            </a:extLst>
          </p:cNvPr>
          <p:cNvSpPr>
            <a:spLocks noGrp="1"/>
          </p:cNvSpPr>
          <p:nvPr>
            <p:ph idx="1"/>
          </p:nvPr>
        </p:nvSpPr>
        <p:spPr/>
        <p:txBody>
          <a:bodyPr/>
          <a:lstStyle/>
          <a:p>
            <a:r>
              <a:rPr lang="hu-HU" b="1" dirty="0"/>
              <a:t>A freonok (CFC-k) </a:t>
            </a:r>
          </a:p>
          <a:p>
            <a:pPr lvl="1">
              <a:buFont typeface="Wingdings" panose="05000000000000000000" pitchFamily="2" charset="2"/>
              <a:buChar char="q"/>
            </a:pPr>
            <a:r>
              <a:rPr lang="hu-HU" dirty="0"/>
              <a:t>olyan mesterségesen előállított anyagok, amelyeket dezodorok hajtógázaként vagy hűtőgépek hűtőanyagaként használtak. </a:t>
            </a:r>
          </a:p>
          <a:p>
            <a:pPr lvl="1">
              <a:buFont typeface="Wingdings" panose="05000000000000000000" pitchFamily="2" charset="2"/>
              <a:buChar char="q"/>
            </a:pPr>
            <a:r>
              <a:rPr lang="hu-HU" dirty="0"/>
              <a:t>nagymértékben károsítják az ózonréteget. </a:t>
            </a:r>
          </a:p>
          <a:p>
            <a:pPr lvl="1">
              <a:buFont typeface="Wingdings" panose="05000000000000000000" pitchFamily="2" charset="2"/>
              <a:buChar char="q"/>
            </a:pPr>
            <a:endParaRPr lang="hu-HU" dirty="0"/>
          </a:p>
          <a:p>
            <a:pPr marL="457200" lvl="1" indent="0">
              <a:buNone/>
            </a:pPr>
            <a:endParaRPr lang="hu-HU" dirty="0"/>
          </a:p>
          <a:p>
            <a:r>
              <a:rPr lang="hu-HU" b="1" dirty="0"/>
              <a:t>A légkör szilárd szennyezői közé tartozik a por</a:t>
            </a:r>
          </a:p>
          <a:p>
            <a:pPr lvl="1">
              <a:buFont typeface="Wingdings" panose="05000000000000000000" pitchFamily="2" charset="2"/>
              <a:buChar char="q"/>
            </a:pPr>
            <a:r>
              <a:rPr lang="hu-HU" b="1" dirty="0"/>
              <a:t>természetes eredetű lehet például a mészkőpor</a:t>
            </a:r>
          </a:p>
          <a:p>
            <a:pPr lvl="1">
              <a:buFont typeface="Wingdings" panose="05000000000000000000" pitchFamily="2" charset="2"/>
              <a:buChar char="q"/>
            </a:pPr>
            <a:r>
              <a:rPr lang="hu-HU" b="1" dirty="0"/>
              <a:t>emberi tevékenységből származó például a cementpor, a korom vagy az azbesztpor</a:t>
            </a:r>
          </a:p>
          <a:p>
            <a:endParaRPr lang="en-US" dirty="0"/>
          </a:p>
        </p:txBody>
      </p:sp>
      <p:pic>
        <p:nvPicPr>
          <p:cNvPr id="4" name="Picture 3">
            <a:extLst>
              <a:ext uri="{FF2B5EF4-FFF2-40B4-BE49-F238E27FC236}">
                <a16:creationId xmlns:a16="http://schemas.microsoft.com/office/drawing/2014/main" id="{16F644DF-7C27-169C-36FB-7C20C77E91A2}"/>
              </a:ext>
            </a:extLst>
          </p:cNvPr>
          <p:cNvPicPr>
            <a:picLocks noChangeAspect="1"/>
          </p:cNvPicPr>
          <p:nvPr/>
        </p:nvPicPr>
        <p:blipFill>
          <a:blip r:embed="rId2"/>
          <a:stretch>
            <a:fillRect/>
          </a:stretch>
        </p:blipFill>
        <p:spPr>
          <a:xfrm>
            <a:off x="6464608" y="609600"/>
            <a:ext cx="2476500" cy="1847850"/>
          </a:xfrm>
          <a:prstGeom prst="rect">
            <a:avLst/>
          </a:prstGeom>
        </p:spPr>
      </p:pic>
      <p:pic>
        <p:nvPicPr>
          <p:cNvPr id="5" name="Picture 4">
            <a:extLst>
              <a:ext uri="{FF2B5EF4-FFF2-40B4-BE49-F238E27FC236}">
                <a16:creationId xmlns:a16="http://schemas.microsoft.com/office/drawing/2014/main" id="{B898FB23-9122-147B-244B-085805F0B103}"/>
              </a:ext>
            </a:extLst>
          </p:cNvPr>
          <p:cNvPicPr>
            <a:picLocks noChangeAspect="1"/>
          </p:cNvPicPr>
          <p:nvPr/>
        </p:nvPicPr>
        <p:blipFill>
          <a:blip r:embed="rId3"/>
          <a:stretch>
            <a:fillRect/>
          </a:stretch>
        </p:blipFill>
        <p:spPr>
          <a:xfrm>
            <a:off x="6464608" y="3100553"/>
            <a:ext cx="3539953" cy="2000843"/>
          </a:xfrm>
          <a:prstGeom prst="rect">
            <a:avLst/>
          </a:prstGeom>
        </p:spPr>
      </p:pic>
    </p:spTree>
    <p:extLst>
      <p:ext uri="{BB962C8B-B14F-4D97-AF65-F5344CB8AC3E}">
        <p14:creationId xmlns:p14="http://schemas.microsoft.com/office/powerpoint/2010/main" val="26314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ircle(in)">
                                      <p:cBhvr>
                                        <p:cTn id="18" dur="2000"/>
                                        <p:tgtEl>
                                          <p:spTgt spid="3">
                                            <p:txEl>
                                              <p:pRg st="5" end="5"/>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circle(in)">
                                      <p:cBhvr>
                                        <p:cTn id="21" dur="2000"/>
                                        <p:tgtEl>
                                          <p:spTgt spid="3">
                                            <p:txEl>
                                              <p:pRg st="6" end="6"/>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circle(in)">
                                      <p:cBhvr>
                                        <p:cTn id="2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8EA8F-ADD1-9F52-6361-EC3BA312198A}"/>
              </a:ext>
            </a:extLst>
          </p:cNvPr>
          <p:cNvSpPr>
            <a:spLocks noGrp="1"/>
          </p:cNvSpPr>
          <p:nvPr>
            <p:ph type="title"/>
          </p:nvPr>
        </p:nvSpPr>
        <p:spPr>
          <a:xfrm>
            <a:off x="600075" y="333375"/>
            <a:ext cx="9073977" cy="1420780"/>
          </a:xfrm>
        </p:spPr>
        <p:txBody>
          <a:bodyPr/>
          <a:lstStyle/>
          <a:p>
            <a:r>
              <a:rPr lang="hu-HU" dirty="0"/>
              <a:t>A levegőszennyezés hatásai – </a:t>
            </a:r>
            <a:br>
              <a:rPr lang="hu-HU" dirty="0"/>
            </a:br>
            <a:r>
              <a:rPr lang="hu-HU" dirty="0"/>
              <a:t>A globális klímaváltozás</a:t>
            </a:r>
            <a:endParaRPr lang="en-US" dirty="0"/>
          </a:p>
        </p:txBody>
      </p:sp>
      <p:sp>
        <p:nvSpPr>
          <p:cNvPr id="3" name="Content Placeholder 2">
            <a:extLst>
              <a:ext uri="{FF2B5EF4-FFF2-40B4-BE49-F238E27FC236}">
                <a16:creationId xmlns:a16="http://schemas.microsoft.com/office/drawing/2014/main" id="{4BDC5990-C1FC-E878-0032-0A56ACB360C3}"/>
              </a:ext>
            </a:extLst>
          </p:cNvPr>
          <p:cNvSpPr>
            <a:spLocks noGrp="1"/>
          </p:cNvSpPr>
          <p:nvPr>
            <p:ph idx="1"/>
          </p:nvPr>
        </p:nvSpPr>
        <p:spPr>
          <a:xfrm>
            <a:off x="677334" y="1754155"/>
            <a:ext cx="8596668" cy="4879910"/>
          </a:xfrm>
        </p:spPr>
        <p:txBody>
          <a:bodyPr>
            <a:normAutofit/>
          </a:bodyPr>
          <a:lstStyle/>
          <a:p>
            <a:pPr algn="just"/>
            <a:r>
              <a:rPr lang="en-US" dirty="0"/>
              <a:t>A </a:t>
            </a:r>
            <a:r>
              <a:rPr lang="en-US" dirty="0" err="1"/>
              <a:t>légkör</a:t>
            </a:r>
            <a:r>
              <a:rPr lang="en-US" dirty="0"/>
              <a:t> </a:t>
            </a:r>
            <a:r>
              <a:rPr lang="en-US" dirty="0" err="1"/>
              <a:t>melegedéséért</a:t>
            </a:r>
            <a:r>
              <a:rPr lang="en-US" dirty="0"/>
              <a:t> </a:t>
            </a:r>
            <a:r>
              <a:rPr lang="en-US" dirty="0" err="1"/>
              <a:t>felelős</a:t>
            </a:r>
            <a:r>
              <a:rPr lang="en-US" dirty="0"/>
              <a:t> </a:t>
            </a:r>
            <a:r>
              <a:rPr lang="en-US" dirty="0" err="1"/>
              <a:t>gázokat</a:t>
            </a:r>
            <a:r>
              <a:rPr lang="en-US" dirty="0"/>
              <a:t> </a:t>
            </a:r>
            <a:r>
              <a:rPr lang="en-US" dirty="0" err="1"/>
              <a:t>üvegházgázoknak</a:t>
            </a:r>
            <a:r>
              <a:rPr lang="en-US" dirty="0"/>
              <a:t> </a:t>
            </a:r>
            <a:r>
              <a:rPr lang="en-US" dirty="0" err="1"/>
              <a:t>nevezzük</a:t>
            </a:r>
            <a:r>
              <a:rPr lang="hu-HU" dirty="0"/>
              <a:t>:</a:t>
            </a:r>
          </a:p>
          <a:p>
            <a:pPr lvl="1" algn="just">
              <a:buFont typeface="Wingdings" panose="05000000000000000000" pitchFamily="2" charset="2"/>
              <a:buChar char="q"/>
            </a:pPr>
            <a:r>
              <a:rPr lang="en-US" dirty="0"/>
              <a:t> </a:t>
            </a:r>
            <a:r>
              <a:rPr lang="en-US" dirty="0" err="1"/>
              <a:t>széndioxid</a:t>
            </a:r>
            <a:r>
              <a:rPr lang="en-US" dirty="0"/>
              <a:t>, </a:t>
            </a:r>
            <a:endParaRPr lang="hu-HU" dirty="0"/>
          </a:p>
          <a:p>
            <a:pPr lvl="1" algn="just">
              <a:buFont typeface="Wingdings" panose="05000000000000000000" pitchFamily="2" charset="2"/>
              <a:buChar char="q"/>
            </a:pPr>
            <a:r>
              <a:rPr lang="en-US" dirty="0" err="1"/>
              <a:t>vízgőz</a:t>
            </a:r>
            <a:endParaRPr lang="hu-HU" dirty="0"/>
          </a:p>
          <a:p>
            <a:pPr lvl="1" algn="just">
              <a:buFont typeface="Wingdings" panose="05000000000000000000" pitchFamily="2" charset="2"/>
              <a:buChar char="q"/>
            </a:pPr>
            <a:r>
              <a:rPr lang="en-US" dirty="0" err="1"/>
              <a:t>metán</a:t>
            </a:r>
            <a:r>
              <a:rPr lang="en-US" dirty="0"/>
              <a:t> </a:t>
            </a:r>
            <a:endParaRPr lang="hu-HU" dirty="0"/>
          </a:p>
          <a:p>
            <a:pPr lvl="1" algn="just">
              <a:buFont typeface="Wingdings" panose="05000000000000000000" pitchFamily="2" charset="2"/>
              <a:buChar char="q"/>
            </a:pPr>
            <a:r>
              <a:rPr lang="en-US" dirty="0" err="1"/>
              <a:t>freonok</a:t>
            </a:r>
            <a:r>
              <a:rPr lang="en-US" dirty="0"/>
              <a:t>. </a:t>
            </a:r>
            <a:endParaRPr lang="hu-HU" dirty="0"/>
          </a:p>
          <a:p>
            <a:pPr algn="just"/>
            <a:r>
              <a:rPr lang="en-US" dirty="0"/>
              <a:t>Az </a:t>
            </a:r>
            <a:r>
              <a:rPr lang="en-US" b="1" dirty="0" err="1"/>
              <a:t>üvegházhatás</a:t>
            </a:r>
            <a:r>
              <a:rPr lang="en-US" dirty="0"/>
              <a:t> </a:t>
            </a:r>
            <a:r>
              <a:rPr lang="en-US" dirty="0" err="1"/>
              <a:t>nélkülözhetetlen</a:t>
            </a:r>
            <a:r>
              <a:rPr lang="en-US" dirty="0"/>
              <a:t> a </a:t>
            </a:r>
            <a:r>
              <a:rPr lang="en-US" dirty="0" err="1"/>
              <a:t>földi</a:t>
            </a:r>
            <a:r>
              <a:rPr lang="en-US" dirty="0"/>
              <a:t> </a:t>
            </a:r>
            <a:r>
              <a:rPr lang="en-US" dirty="0" err="1"/>
              <a:t>élet</a:t>
            </a:r>
            <a:r>
              <a:rPr lang="en-US" dirty="0"/>
              <a:t> </a:t>
            </a:r>
            <a:r>
              <a:rPr lang="en-US" dirty="0" err="1"/>
              <a:t>szempontjából</a:t>
            </a:r>
            <a:r>
              <a:rPr lang="en-US" dirty="0"/>
              <a:t>, ha </a:t>
            </a:r>
            <a:r>
              <a:rPr lang="en-US" dirty="0" err="1"/>
              <a:t>nem</a:t>
            </a:r>
            <a:r>
              <a:rPr lang="en-US" dirty="0"/>
              <a:t> </a:t>
            </a:r>
            <a:r>
              <a:rPr lang="en-US" dirty="0" err="1"/>
              <a:t>lenne</a:t>
            </a:r>
            <a:r>
              <a:rPr lang="en-US" dirty="0"/>
              <a:t>, a </a:t>
            </a:r>
            <a:r>
              <a:rPr lang="en-US" dirty="0" err="1"/>
              <a:t>jelenlegi</a:t>
            </a:r>
            <a:r>
              <a:rPr lang="en-US" dirty="0"/>
              <a:t> +15 °C </a:t>
            </a:r>
            <a:r>
              <a:rPr lang="en-US" dirty="0" err="1"/>
              <a:t>helyett</a:t>
            </a:r>
            <a:r>
              <a:rPr lang="en-US" dirty="0"/>
              <a:t> </a:t>
            </a:r>
            <a:r>
              <a:rPr lang="en-US" dirty="0" err="1"/>
              <a:t>mindössze</a:t>
            </a:r>
            <a:r>
              <a:rPr lang="en-US" dirty="0"/>
              <a:t> –18 °C </a:t>
            </a:r>
            <a:r>
              <a:rPr lang="en-US" dirty="0" err="1"/>
              <a:t>lenne</a:t>
            </a:r>
            <a:r>
              <a:rPr lang="en-US" dirty="0"/>
              <a:t> </a:t>
            </a:r>
            <a:r>
              <a:rPr lang="en-US" dirty="0" err="1"/>
              <a:t>az</a:t>
            </a:r>
            <a:r>
              <a:rPr lang="en-US" dirty="0"/>
              <a:t> </a:t>
            </a:r>
            <a:r>
              <a:rPr lang="en-US" dirty="0" err="1"/>
              <a:t>átlaghőmérséklet</a:t>
            </a:r>
            <a:r>
              <a:rPr lang="en-US" dirty="0"/>
              <a:t>.</a:t>
            </a:r>
            <a:endParaRPr lang="hu-HU" dirty="0"/>
          </a:p>
          <a:p>
            <a:pPr algn="just"/>
            <a:r>
              <a:rPr lang="en-US" dirty="0"/>
              <a:t>Az </a:t>
            </a:r>
            <a:r>
              <a:rPr lang="en-US" dirty="0" err="1"/>
              <a:t>elmúlt</a:t>
            </a:r>
            <a:r>
              <a:rPr lang="en-US" dirty="0"/>
              <a:t> 200 </a:t>
            </a:r>
            <a:r>
              <a:rPr lang="en-US" dirty="0" err="1"/>
              <a:t>évben</a:t>
            </a:r>
            <a:r>
              <a:rPr lang="en-US" dirty="0"/>
              <a:t> </a:t>
            </a:r>
            <a:r>
              <a:rPr lang="en-US" dirty="0" err="1"/>
              <a:t>emberi</a:t>
            </a:r>
            <a:r>
              <a:rPr lang="en-US" dirty="0"/>
              <a:t> </a:t>
            </a:r>
            <a:r>
              <a:rPr lang="en-US" dirty="0" err="1"/>
              <a:t>hatásra</a:t>
            </a:r>
            <a:r>
              <a:rPr lang="en-US" dirty="0"/>
              <a:t> </a:t>
            </a:r>
            <a:r>
              <a:rPr lang="en-US" dirty="0" err="1"/>
              <a:t>jelentősen</a:t>
            </a:r>
            <a:r>
              <a:rPr lang="en-US" dirty="0"/>
              <a:t> </a:t>
            </a:r>
            <a:r>
              <a:rPr lang="en-US" dirty="0" err="1"/>
              <a:t>megnőtt</a:t>
            </a:r>
            <a:r>
              <a:rPr lang="en-US" dirty="0"/>
              <a:t> a </a:t>
            </a:r>
            <a:r>
              <a:rPr lang="en-US" dirty="0" err="1"/>
              <a:t>légkörben</a:t>
            </a:r>
            <a:r>
              <a:rPr lang="en-US" dirty="0"/>
              <a:t> </a:t>
            </a:r>
            <a:r>
              <a:rPr lang="en-US" dirty="0" err="1"/>
              <a:t>az</a:t>
            </a:r>
            <a:r>
              <a:rPr lang="en-US" dirty="0"/>
              <a:t> </a:t>
            </a:r>
            <a:r>
              <a:rPr lang="en-US" dirty="0" err="1"/>
              <a:t>üvegházgázok</a:t>
            </a:r>
            <a:r>
              <a:rPr lang="en-US" dirty="0"/>
              <a:t>, </a:t>
            </a:r>
            <a:r>
              <a:rPr lang="en-US" dirty="0" err="1"/>
              <a:t>elsősorban</a:t>
            </a:r>
            <a:r>
              <a:rPr lang="en-US" dirty="0"/>
              <a:t> a </a:t>
            </a:r>
            <a:r>
              <a:rPr lang="en-US" dirty="0" err="1"/>
              <a:t>szén-dioxid</a:t>
            </a:r>
            <a:r>
              <a:rPr lang="en-US" dirty="0"/>
              <a:t> </a:t>
            </a:r>
            <a:r>
              <a:rPr lang="en-US" dirty="0" err="1"/>
              <a:t>mennyisége</a:t>
            </a:r>
            <a:r>
              <a:rPr lang="en-US" dirty="0"/>
              <a:t>. </a:t>
            </a:r>
            <a:r>
              <a:rPr lang="en-US" dirty="0" err="1"/>
              <a:t>Ez</a:t>
            </a:r>
            <a:r>
              <a:rPr lang="en-US" dirty="0"/>
              <a:t> a </a:t>
            </a:r>
            <a:r>
              <a:rPr lang="en-US" dirty="0" err="1"/>
              <a:t>légkör</a:t>
            </a:r>
            <a:r>
              <a:rPr lang="en-US" dirty="0"/>
              <a:t> </a:t>
            </a:r>
            <a:r>
              <a:rPr lang="en-US" dirty="0" err="1"/>
              <a:t>felmelegedéséhez</a:t>
            </a:r>
            <a:r>
              <a:rPr lang="en-US" dirty="0"/>
              <a:t>, </a:t>
            </a:r>
            <a:r>
              <a:rPr lang="en-US" dirty="0" err="1"/>
              <a:t>ezáltal</a:t>
            </a:r>
            <a:r>
              <a:rPr lang="en-US" dirty="0"/>
              <a:t> </a:t>
            </a:r>
            <a:r>
              <a:rPr lang="en-US" dirty="0" err="1"/>
              <a:t>pedig</a:t>
            </a:r>
            <a:r>
              <a:rPr lang="en-US" dirty="0"/>
              <a:t> </a:t>
            </a:r>
            <a:r>
              <a:rPr lang="en-US" dirty="0" err="1"/>
              <a:t>globális</a:t>
            </a:r>
            <a:r>
              <a:rPr lang="en-US" dirty="0"/>
              <a:t>, </a:t>
            </a:r>
            <a:r>
              <a:rPr lang="en-US" dirty="0" err="1"/>
              <a:t>azaz</a:t>
            </a:r>
            <a:r>
              <a:rPr lang="en-US" dirty="0"/>
              <a:t> </a:t>
            </a:r>
            <a:r>
              <a:rPr lang="en-US" dirty="0" err="1"/>
              <a:t>az</a:t>
            </a:r>
            <a:r>
              <a:rPr lang="en-US" dirty="0"/>
              <a:t> </a:t>
            </a:r>
            <a:r>
              <a:rPr lang="en-US" dirty="0" err="1"/>
              <a:t>egész</a:t>
            </a:r>
            <a:r>
              <a:rPr lang="en-US" dirty="0"/>
              <a:t> </a:t>
            </a:r>
            <a:r>
              <a:rPr lang="en-US" dirty="0" err="1"/>
              <a:t>bolygóra</a:t>
            </a:r>
            <a:r>
              <a:rPr lang="en-US" dirty="0"/>
              <a:t> </a:t>
            </a:r>
            <a:r>
              <a:rPr lang="en-US" dirty="0" err="1"/>
              <a:t>kiterjedő</a:t>
            </a:r>
            <a:r>
              <a:rPr lang="en-US" dirty="0"/>
              <a:t> </a:t>
            </a:r>
            <a:r>
              <a:rPr lang="en-US" dirty="0" err="1"/>
              <a:t>klímaváltozáshoz</a:t>
            </a:r>
            <a:r>
              <a:rPr lang="en-US" dirty="0"/>
              <a:t> </a:t>
            </a:r>
            <a:r>
              <a:rPr lang="en-US" dirty="0" err="1"/>
              <a:t>vezethet</a:t>
            </a:r>
            <a:r>
              <a:rPr lang="en-US" dirty="0"/>
              <a:t>. </a:t>
            </a:r>
            <a:endParaRPr lang="hu-HU" dirty="0"/>
          </a:p>
          <a:p>
            <a:pPr algn="just"/>
            <a:r>
              <a:rPr lang="en-US" dirty="0" err="1"/>
              <a:t>Földünk</a:t>
            </a:r>
            <a:r>
              <a:rPr lang="en-US" dirty="0"/>
              <a:t> </a:t>
            </a:r>
            <a:r>
              <a:rPr lang="en-US" dirty="0" err="1"/>
              <a:t>átlaghőmérséklete</a:t>
            </a:r>
            <a:r>
              <a:rPr lang="en-US" dirty="0"/>
              <a:t> </a:t>
            </a:r>
            <a:r>
              <a:rPr lang="en-US" dirty="0" err="1"/>
              <a:t>az</a:t>
            </a:r>
            <a:r>
              <a:rPr lang="en-US" dirty="0"/>
              <a:t> </a:t>
            </a:r>
            <a:r>
              <a:rPr lang="en-US" dirty="0" err="1"/>
              <a:t>elmúlt</a:t>
            </a:r>
            <a:r>
              <a:rPr lang="en-US" dirty="0"/>
              <a:t> </a:t>
            </a:r>
            <a:r>
              <a:rPr lang="en-US" dirty="0" err="1"/>
              <a:t>száz</a:t>
            </a:r>
            <a:r>
              <a:rPr lang="en-US" dirty="0"/>
              <a:t> </a:t>
            </a:r>
            <a:r>
              <a:rPr lang="en-US" dirty="0" err="1"/>
              <a:t>évben</a:t>
            </a:r>
            <a:r>
              <a:rPr lang="en-US" dirty="0"/>
              <a:t> 0,5 °C-kal </a:t>
            </a:r>
            <a:r>
              <a:rPr lang="en-US" dirty="0" err="1"/>
              <a:t>emelkedett</a:t>
            </a:r>
            <a:r>
              <a:rPr lang="en-US" dirty="0"/>
              <a:t>, </a:t>
            </a:r>
            <a:r>
              <a:rPr lang="en-US" dirty="0" err="1"/>
              <a:t>és</a:t>
            </a:r>
            <a:r>
              <a:rPr lang="en-US" dirty="0"/>
              <a:t> </a:t>
            </a:r>
            <a:r>
              <a:rPr lang="en-US" dirty="0" err="1"/>
              <a:t>ez</a:t>
            </a:r>
            <a:r>
              <a:rPr lang="en-US" dirty="0"/>
              <a:t> a </a:t>
            </a:r>
            <a:r>
              <a:rPr lang="en-US" dirty="0" err="1"/>
              <a:t>folyamat</a:t>
            </a:r>
            <a:r>
              <a:rPr lang="en-US" dirty="0"/>
              <a:t> </a:t>
            </a:r>
            <a:r>
              <a:rPr lang="en-US" dirty="0" err="1"/>
              <a:t>továbbra</a:t>
            </a:r>
            <a:r>
              <a:rPr lang="en-US" dirty="0"/>
              <a:t> is tart.</a:t>
            </a:r>
            <a:endParaRPr lang="hu-HU" dirty="0"/>
          </a:p>
        </p:txBody>
      </p:sp>
      <p:pic>
        <p:nvPicPr>
          <p:cNvPr id="5" name="Picture 4">
            <a:hlinkClick r:id="rId2"/>
            <a:extLst>
              <a:ext uri="{FF2B5EF4-FFF2-40B4-BE49-F238E27FC236}">
                <a16:creationId xmlns:a16="http://schemas.microsoft.com/office/drawing/2014/main" id="{3FEC8FD1-29D2-D243-D6F1-B6506A927B0A}"/>
              </a:ext>
            </a:extLst>
          </p:cNvPr>
          <p:cNvPicPr>
            <a:picLocks noChangeAspect="1"/>
          </p:cNvPicPr>
          <p:nvPr/>
        </p:nvPicPr>
        <p:blipFill>
          <a:blip r:embed="rId3"/>
          <a:stretch>
            <a:fillRect/>
          </a:stretch>
        </p:blipFill>
        <p:spPr>
          <a:xfrm>
            <a:off x="8145230" y="0"/>
            <a:ext cx="3954867" cy="2166151"/>
          </a:xfrm>
          <a:prstGeom prst="rect">
            <a:avLst/>
          </a:prstGeom>
        </p:spPr>
      </p:pic>
      <p:sp>
        <p:nvSpPr>
          <p:cNvPr id="8" name="Arrow: Right 7">
            <a:extLst>
              <a:ext uri="{FF2B5EF4-FFF2-40B4-BE49-F238E27FC236}">
                <a16:creationId xmlns:a16="http://schemas.microsoft.com/office/drawing/2014/main" id="{22475256-A8B6-DEB9-3B04-516028D5F6DF}"/>
              </a:ext>
            </a:extLst>
          </p:cNvPr>
          <p:cNvSpPr/>
          <p:nvPr/>
        </p:nvSpPr>
        <p:spPr>
          <a:xfrm>
            <a:off x="10309225" y="5261017"/>
            <a:ext cx="1607932" cy="92518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hu-HU"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hlinkClick r:id="rId2"/>
              </a:rPr>
              <a:t>mozaweb</a:t>
            </a:r>
            <a:endPar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05043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ircle(in)">
                                      <p:cBhvr>
                                        <p:cTn id="24" dur="2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ircle(in)">
                                      <p:cBhvr>
                                        <p:cTn id="29" dur="20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ircle(in)">
                                      <p:cBhvr>
                                        <p:cTn id="3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AECF1-A9D7-A178-6041-508BBA7846C9}"/>
              </a:ext>
            </a:extLst>
          </p:cNvPr>
          <p:cNvSpPr>
            <a:spLocks noGrp="1"/>
          </p:cNvSpPr>
          <p:nvPr>
            <p:ph type="title"/>
          </p:nvPr>
        </p:nvSpPr>
        <p:spPr>
          <a:xfrm>
            <a:off x="686212" y="334392"/>
            <a:ext cx="8596668" cy="1320800"/>
          </a:xfrm>
        </p:spPr>
        <p:txBody>
          <a:bodyPr/>
          <a:lstStyle/>
          <a:p>
            <a:r>
              <a:rPr lang="hu-HU" dirty="0"/>
              <a:t>A levegőszennyezés hatásai – </a:t>
            </a:r>
            <a:br>
              <a:rPr lang="hu-HU" dirty="0"/>
            </a:br>
            <a:r>
              <a:rPr lang="hu-HU" dirty="0"/>
              <a:t>A globális klímaváltozás</a:t>
            </a:r>
            <a:endParaRPr lang="en-US" dirty="0"/>
          </a:p>
        </p:txBody>
      </p:sp>
      <p:sp>
        <p:nvSpPr>
          <p:cNvPr id="3" name="Content Placeholder 2">
            <a:extLst>
              <a:ext uri="{FF2B5EF4-FFF2-40B4-BE49-F238E27FC236}">
                <a16:creationId xmlns:a16="http://schemas.microsoft.com/office/drawing/2014/main" id="{BCAD6DCD-473D-252A-C91F-1E29DD7C9AB3}"/>
              </a:ext>
            </a:extLst>
          </p:cNvPr>
          <p:cNvSpPr>
            <a:spLocks noGrp="1"/>
          </p:cNvSpPr>
          <p:nvPr>
            <p:ph idx="1"/>
          </p:nvPr>
        </p:nvSpPr>
        <p:spPr>
          <a:xfrm>
            <a:off x="2248678" y="1655192"/>
            <a:ext cx="8233956" cy="5141611"/>
          </a:xfrm>
        </p:spPr>
        <p:txBody>
          <a:bodyPr>
            <a:normAutofit/>
          </a:bodyPr>
          <a:lstStyle/>
          <a:p>
            <a:r>
              <a:rPr lang="hu-HU" sz="2000" b="1" dirty="0"/>
              <a:t>A hőmérséklet emelkedésének hatására:</a:t>
            </a:r>
          </a:p>
          <a:p>
            <a:pPr lvl="1">
              <a:buFont typeface="Wingdings" panose="05000000000000000000" pitchFamily="2" charset="2"/>
              <a:buChar char="q"/>
            </a:pPr>
            <a:r>
              <a:rPr lang="hu-HU" sz="1800" b="1" dirty="0"/>
              <a:t>olvadásnak indultak a sarki jégsapkák és a gleccserek. </a:t>
            </a:r>
          </a:p>
          <a:p>
            <a:pPr lvl="1">
              <a:buFont typeface="Wingdings" panose="05000000000000000000" pitchFamily="2" charset="2"/>
              <a:buChar char="q"/>
            </a:pPr>
            <a:r>
              <a:rPr lang="hu-HU" sz="1800" b="1" dirty="0"/>
              <a:t>Ennek következtében emelkedik a tengerszint, egyes települések, mezőgazdasági területek víz alá kerülhetnek. </a:t>
            </a:r>
          </a:p>
          <a:p>
            <a:pPr lvl="1">
              <a:buFont typeface="Wingdings" panose="05000000000000000000" pitchFamily="2" charset="2"/>
              <a:buChar char="q"/>
            </a:pPr>
            <a:r>
              <a:rPr lang="hu-HU" sz="1800" b="1" dirty="0"/>
              <a:t>Megváltoznak a tengeráramlások, amelyek a klíma fontos szabályozó tényezői.</a:t>
            </a:r>
          </a:p>
          <a:p>
            <a:pPr lvl="1">
              <a:buFont typeface="Wingdings" panose="05000000000000000000" pitchFamily="2" charset="2"/>
              <a:buChar char="q"/>
            </a:pPr>
            <a:r>
              <a:rPr lang="hu-HU" sz="1800" b="1" dirty="0"/>
              <a:t>Gyakoribbá válnak a szélsőséges időjárási jelenségek (szélviharok, esőzések, áradások), egyes helyeken a sok csapadék, máshol a sivatagosodás jelenthet problémát. </a:t>
            </a:r>
          </a:p>
          <a:p>
            <a:pPr lvl="1">
              <a:buFont typeface="Wingdings" panose="05000000000000000000" pitchFamily="2" charset="2"/>
              <a:buChar char="q"/>
            </a:pPr>
            <a:r>
              <a:rPr lang="hu-HU" sz="1800" b="1" dirty="0"/>
              <a:t>Ez éhínséghez vezethet.</a:t>
            </a:r>
          </a:p>
          <a:p>
            <a:pPr lvl="1">
              <a:buFont typeface="Wingdings" panose="05000000000000000000" pitchFamily="2" charset="2"/>
              <a:buChar char="q"/>
            </a:pPr>
            <a:r>
              <a:rPr lang="hu-HU" sz="1800" b="1" dirty="0"/>
              <a:t> Élőhelyek szűnhetnek meg, fajok pusztulhatnak ki. Mindezek társadalmi, gazdasági problémák okozói lehetnek.</a:t>
            </a:r>
          </a:p>
          <a:p>
            <a:r>
              <a:rPr lang="hu-HU" sz="2000" b="1" dirty="0"/>
              <a:t>A megoldás kulcsa a szén-dioxidkibocsátás csökkentése. Ennek egyik lehetséges módja az energiatakarékosság.</a:t>
            </a:r>
            <a:endParaRPr lang="en-US" sz="2000" b="1" dirty="0"/>
          </a:p>
          <a:p>
            <a:endParaRPr lang="en-US" dirty="0"/>
          </a:p>
        </p:txBody>
      </p:sp>
      <p:pic>
        <p:nvPicPr>
          <p:cNvPr id="4" name="Picture 3">
            <a:extLst>
              <a:ext uri="{FF2B5EF4-FFF2-40B4-BE49-F238E27FC236}">
                <a16:creationId xmlns:a16="http://schemas.microsoft.com/office/drawing/2014/main" id="{8DC16C2F-5BDA-7752-D851-7075FCA52DCD}"/>
              </a:ext>
            </a:extLst>
          </p:cNvPr>
          <p:cNvPicPr>
            <a:picLocks noChangeAspect="1"/>
          </p:cNvPicPr>
          <p:nvPr/>
        </p:nvPicPr>
        <p:blipFill>
          <a:blip r:embed="rId2"/>
          <a:stretch>
            <a:fillRect/>
          </a:stretch>
        </p:blipFill>
        <p:spPr>
          <a:xfrm>
            <a:off x="9501925" y="692798"/>
            <a:ext cx="2543175" cy="1790700"/>
          </a:xfrm>
          <a:prstGeom prst="rect">
            <a:avLst/>
          </a:prstGeom>
        </p:spPr>
      </p:pic>
      <p:pic>
        <p:nvPicPr>
          <p:cNvPr id="5" name="Picture 4">
            <a:hlinkClick r:id="rId3"/>
            <a:extLst>
              <a:ext uri="{FF2B5EF4-FFF2-40B4-BE49-F238E27FC236}">
                <a16:creationId xmlns:a16="http://schemas.microsoft.com/office/drawing/2014/main" id="{40C2A4C1-0BB6-97FD-45D0-7DA48E694057}"/>
              </a:ext>
            </a:extLst>
          </p:cNvPr>
          <p:cNvPicPr>
            <a:picLocks noChangeAspect="1"/>
          </p:cNvPicPr>
          <p:nvPr/>
        </p:nvPicPr>
        <p:blipFill>
          <a:blip r:embed="rId4"/>
          <a:stretch>
            <a:fillRect/>
          </a:stretch>
        </p:blipFill>
        <p:spPr>
          <a:xfrm>
            <a:off x="7508675" y="0"/>
            <a:ext cx="2219325" cy="2057400"/>
          </a:xfrm>
          <a:prstGeom prst="rect">
            <a:avLst/>
          </a:prstGeom>
        </p:spPr>
      </p:pic>
      <p:pic>
        <p:nvPicPr>
          <p:cNvPr id="6" name="Picture 5">
            <a:extLst>
              <a:ext uri="{FF2B5EF4-FFF2-40B4-BE49-F238E27FC236}">
                <a16:creationId xmlns:a16="http://schemas.microsoft.com/office/drawing/2014/main" id="{54090187-2F6E-77F3-56A1-584F7A91238E}"/>
              </a:ext>
            </a:extLst>
          </p:cNvPr>
          <p:cNvPicPr>
            <a:picLocks noChangeAspect="1"/>
          </p:cNvPicPr>
          <p:nvPr/>
        </p:nvPicPr>
        <p:blipFill>
          <a:blip r:embed="rId5"/>
          <a:stretch>
            <a:fillRect/>
          </a:stretch>
        </p:blipFill>
        <p:spPr>
          <a:xfrm>
            <a:off x="123242" y="3670943"/>
            <a:ext cx="2647950" cy="1724025"/>
          </a:xfrm>
          <a:prstGeom prst="rect">
            <a:avLst/>
          </a:prstGeom>
        </p:spPr>
      </p:pic>
      <p:pic>
        <p:nvPicPr>
          <p:cNvPr id="7" name="Picture 6">
            <a:extLst>
              <a:ext uri="{FF2B5EF4-FFF2-40B4-BE49-F238E27FC236}">
                <a16:creationId xmlns:a16="http://schemas.microsoft.com/office/drawing/2014/main" id="{B206A579-FF85-3A59-BF9D-8FA771FCBFA5}"/>
              </a:ext>
            </a:extLst>
          </p:cNvPr>
          <p:cNvPicPr>
            <a:picLocks noChangeAspect="1"/>
          </p:cNvPicPr>
          <p:nvPr/>
        </p:nvPicPr>
        <p:blipFill>
          <a:blip r:embed="rId6"/>
          <a:stretch>
            <a:fillRect/>
          </a:stretch>
        </p:blipFill>
        <p:spPr>
          <a:xfrm>
            <a:off x="41950" y="1989585"/>
            <a:ext cx="2735047" cy="1439416"/>
          </a:xfrm>
          <a:prstGeom prst="rect">
            <a:avLst/>
          </a:prstGeom>
        </p:spPr>
      </p:pic>
    </p:spTree>
    <p:extLst>
      <p:ext uri="{BB962C8B-B14F-4D97-AF65-F5344CB8AC3E}">
        <p14:creationId xmlns:p14="http://schemas.microsoft.com/office/powerpoint/2010/main" val="221999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ircle(in)">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circle(in)">
                                      <p:cBhvr>
                                        <p:cTn id="47" dur="20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ircle(in)">
                                      <p:cBhvr>
                                        <p:cTn id="52" dur="2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circle(in)">
                                      <p:cBhvr>
                                        <p:cTn id="57" dur="20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circle(in)">
                                      <p:cBhvr>
                                        <p:cTn id="6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79EF-5FB3-E975-7327-A5B638787033}"/>
              </a:ext>
            </a:extLst>
          </p:cNvPr>
          <p:cNvSpPr>
            <a:spLocks noGrp="1"/>
          </p:cNvSpPr>
          <p:nvPr>
            <p:ph type="title"/>
          </p:nvPr>
        </p:nvSpPr>
        <p:spPr/>
        <p:txBody>
          <a:bodyPr/>
          <a:lstStyle/>
          <a:p>
            <a:r>
              <a:rPr lang="en-US" dirty="0"/>
              <a:t>A </a:t>
            </a:r>
            <a:r>
              <a:rPr lang="en-US" dirty="0" err="1"/>
              <a:t>levegőszennyezés</a:t>
            </a:r>
            <a:r>
              <a:rPr lang="en-US" dirty="0"/>
              <a:t> </a:t>
            </a:r>
            <a:r>
              <a:rPr lang="en-US" dirty="0" err="1"/>
              <a:t>hatásai</a:t>
            </a:r>
            <a:r>
              <a:rPr lang="en-US" dirty="0"/>
              <a:t> – </a:t>
            </a:r>
            <a:br>
              <a:rPr lang="en-US" dirty="0"/>
            </a:br>
            <a:r>
              <a:rPr lang="en-US" dirty="0"/>
              <a:t>Az </a:t>
            </a:r>
            <a:r>
              <a:rPr lang="en-US" dirty="0" err="1"/>
              <a:t>ózonréteg</a:t>
            </a:r>
            <a:r>
              <a:rPr lang="en-US" dirty="0"/>
              <a:t> </a:t>
            </a:r>
            <a:r>
              <a:rPr lang="en-US" dirty="0" err="1"/>
              <a:t>elvékonyodása</a:t>
            </a:r>
            <a:endParaRPr lang="en-US" dirty="0"/>
          </a:p>
        </p:txBody>
      </p:sp>
      <p:sp>
        <p:nvSpPr>
          <p:cNvPr id="3" name="Content Placeholder 2">
            <a:extLst>
              <a:ext uri="{FF2B5EF4-FFF2-40B4-BE49-F238E27FC236}">
                <a16:creationId xmlns:a16="http://schemas.microsoft.com/office/drawing/2014/main" id="{169D4E2F-FAC9-0A0A-C103-00C210777354}"/>
              </a:ext>
            </a:extLst>
          </p:cNvPr>
          <p:cNvSpPr>
            <a:spLocks noGrp="1"/>
          </p:cNvSpPr>
          <p:nvPr>
            <p:ph idx="1"/>
          </p:nvPr>
        </p:nvSpPr>
        <p:spPr>
          <a:xfrm>
            <a:off x="677333" y="1930400"/>
            <a:ext cx="9066741" cy="4573037"/>
          </a:xfrm>
        </p:spPr>
        <p:txBody>
          <a:bodyPr>
            <a:noAutofit/>
          </a:bodyPr>
          <a:lstStyle/>
          <a:p>
            <a:pPr algn="just"/>
            <a:r>
              <a:rPr lang="hu-HU" sz="2000" b="1" dirty="0"/>
              <a:t>a</a:t>
            </a:r>
            <a:r>
              <a:rPr lang="en-US" sz="2000" b="1" dirty="0"/>
              <a:t> </a:t>
            </a:r>
            <a:r>
              <a:rPr lang="en-US" sz="2000" b="1" dirty="0" err="1"/>
              <a:t>Föld</a:t>
            </a:r>
            <a:r>
              <a:rPr lang="en-US" sz="2000" b="1" dirty="0"/>
              <a:t> </a:t>
            </a:r>
            <a:r>
              <a:rPr lang="en-US" sz="2000" b="1" dirty="0" err="1"/>
              <a:t>felszínétől</a:t>
            </a:r>
            <a:r>
              <a:rPr lang="en-US" sz="2000" b="1" dirty="0"/>
              <a:t> kb. 25 km </a:t>
            </a:r>
            <a:r>
              <a:rPr lang="en-US" sz="2000" b="1" dirty="0" err="1"/>
              <a:t>magasságban</a:t>
            </a:r>
            <a:r>
              <a:rPr lang="en-US" sz="2000" b="1" dirty="0"/>
              <a:t> </a:t>
            </a:r>
            <a:r>
              <a:rPr lang="en-US" sz="2000" b="1" dirty="0" err="1"/>
              <a:t>található</a:t>
            </a:r>
            <a:r>
              <a:rPr lang="en-US" sz="2000" b="1" dirty="0"/>
              <a:t> </a:t>
            </a:r>
            <a:r>
              <a:rPr lang="en-US" sz="2000" b="1" dirty="0" err="1"/>
              <a:t>az</a:t>
            </a:r>
            <a:r>
              <a:rPr lang="en-US" sz="2000" b="1" dirty="0"/>
              <a:t> </a:t>
            </a:r>
            <a:r>
              <a:rPr lang="en-US" sz="2000" b="1" dirty="0" err="1"/>
              <a:t>ózonpajzs</a:t>
            </a:r>
            <a:r>
              <a:rPr lang="en-US" sz="2000" b="1" dirty="0"/>
              <a:t>.</a:t>
            </a:r>
            <a:endParaRPr lang="hu-HU" sz="2000" b="1" dirty="0"/>
          </a:p>
          <a:p>
            <a:pPr algn="just"/>
            <a:r>
              <a:rPr lang="en-US" sz="2000" b="1" dirty="0" err="1"/>
              <a:t>légkörbe</a:t>
            </a:r>
            <a:r>
              <a:rPr lang="en-US" sz="2000" b="1" dirty="0"/>
              <a:t> </a:t>
            </a:r>
            <a:r>
              <a:rPr lang="en-US" sz="2000" b="1" dirty="0" err="1"/>
              <a:t>kerülő</a:t>
            </a:r>
            <a:r>
              <a:rPr lang="en-US" sz="2000" b="1" dirty="0"/>
              <a:t> </a:t>
            </a:r>
            <a:r>
              <a:rPr lang="en-US" sz="2000" b="1" dirty="0" err="1"/>
              <a:t>egyes</a:t>
            </a:r>
            <a:r>
              <a:rPr lang="en-US" sz="2000" b="1" dirty="0"/>
              <a:t> </a:t>
            </a:r>
            <a:r>
              <a:rPr lang="en-US" sz="2000" b="1" dirty="0" err="1"/>
              <a:t>szennyező</a:t>
            </a:r>
            <a:r>
              <a:rPr lang="en-US" sz="2000" b="1" dirty="0"/>
              <a:t> </a:t>
            </a:r>
            <a:r>
              <a:rPr lang="en-US" sz="2000" b="1" dirty="0" err="1"/>
              <a:t>anyagok</a:t>
            </a:r>
            <a:r>
              <a:rPr lang="en-US" sz="2000" b="1" dirty="0"/>
              <a:t>, </a:t>
            </a:r>
            <a:r>
              <a:rPr lang="en-US" sz="2000" b="1" dirty="0" err="1"/>
              <a:t>elsősorban</a:t>
            </a:r>
            <a:r>
              <a:rPr lang="en-US" sz="2000" b="1" dirty="0"/>
              <a:t> a </a:t>
            </a:r>
            <a:r>
              <a:rPr lang="en-US" sz="2000" b="1" dirty="0" err="1"/>
              <a:t>freonok</a:t>
            </a:r>
            <a:r>
              <a:rPr lang="en-US" sz="2000" b="1" dirty="0"/>
              <a:t> </a:t>
            </a:r>
            <a:r>
              <a:rPr lang="en-US" sz="2000" b="1" dirty="0" err="1"/>
              <a:t>elősegítik</a:t>
            </a:r>
            <a:r>
              <a:rPr lang="en-US" sz="2000" b="1" dirty="0"/>
              <a:t> </a:t>
            </a:r>
            <a:r>
              <a:rPr lang="en-US" sz="2000" b="1" dirty="0" err="1"/>
              <a:t>az</a:t>
            </a:r>
            <a:r>
              <a:rPr lang="en-US" sz="2000" b="1" dirty="0"/>
              <a:t> </a:t>
            </a:r>
            <a:r>
              <a:rPr lang="en-US" sz="2000" b="1" dirty="0" err="1"/>
              <a:t>ózon</a:t>
            </a:r>
            <a:r>
              <a:rPr lang="en-US" sz="2000" b="1" dirty="0"/>
              <a:t> </a:t>
            </a:r>
            <a:r>
              <a:rPr lang="en-US" sz="2000" b="1" dirty="0" err="1"/>
              <a:t>bomlását</a:t>
            </a:r>
            <a:r>
              <a:rPr lang="en-US" sz="2000" b="1" dirty="0"/>
              <a:t>. </a:t>
            </a:r>
            <a:endParaRPr lang="hu-HU" sz="2000" b="1" dirty="0"/>
          </a:p>
          <a:p>
            <a:pPr algn="just"/>
            <a:r>
              <a:rPr lang="en-US" sz="2000" b="1" dirty="0" err="1"/>
              <a:t>az</a:t>
            </a:r>
            <a:r>
              <a:rPr lang="en-US" sz="2000" b="1" dirty="0"/>
              <a:t> „</a:t>
            </a:r>
            <a:r>
              <a:rPr lang="en-US" sz="2000" b="1" dirty="0" err="1"/>
              <a:t>ózonlyuk</a:t>
            </a:r>
            <a:r>
              <a:rPr lang="en-US" sz="2000" b="1" dirty="0"/>
              <a:t>” </a:t>
            </a:r>
            <a:r>
              <a:rPr lang="en-US" sz="2000" b="1" dirty="0" err="1"/>
              <a:t>kifejezést</a:t>
            </a:r>
            <a:r>
              <a:rPr lang="en-US" sz="2000" b="1" dirty="0"/>
              <a:t>, </a:t>
            </a:r>
            <a:r>
              <a:rPr lang="en-US" sz="2000" b="1" dirty="0" err="1"/>
              <a:t>valójában</a:t>
            </a:r>
            <a:r>
              <a:rPr lang="en-US" sz="2000" b="1" dirty="0"/>
              <a:t> </a:t>
            </a:r>
            <a:r>
              <a:rPr lang="en-US" sz="2000" b="1" dirty="0" err="1"/>
              <a:t>csak</a:t>
            </a:r>
            <a:r>
              <a:rPr lang="en-US" sz="2000" b="1" dirty="0"/>
              <a:t> </a:t>
            </a:r>
            <a:r>
              <a:rPr lang="en-US" sz="2000" b="1" dirty="0" err="1"/>
              <a:t>az</a:t>
            </a:r>
            <a:r>
              <a:rPr lang="en-US" sz="2000" b="1" dirty="0"/>
              <a:t> </a:t>
            </a:r>
            <a:r>
              <a:rPr lang="en-US" sz="2000" b="1" dirty="0" err="1"/>
              <a:t>ózonréteg</a:t>
            </a:r>
            <a:r>
              <a:rPr lang="en-US" sz="2000" b="1" dirty="0"/>
              <a:t> </a:t>
            </a:r>
            <a:r>
              <a:rPr lang="en-US" sz="2000" b="1" dirty="0" err="1"/>
              <a:t>elvékonyodásáról</a:t>
            </a:r>
            <a:r>
              <a:rPr lang="en-US" sz="2000" b="1" dirty="0"/>
              <a:t> van </a:t>
            </a:r>
            <a:r>
              <a:rPr lang="en-US" sz="2000" b="1" dirty="0" err="1"/>
              <a:t>szó</a:t>
            </a:r>
            <a:r>
              <a:rPr lang="en-US" sz="2000" b="1" dirty="0"/>
              <a:t>.</a:t>
            </a:r>
            <a:endParaRPr lang="hu-HU" sz="2000" b="1" dirty="0"/>
          </a:p>
          <a:p>
            <a:pPr algn="just"/>
            <a:r>
              <a:rPr lang="en-US" sz="2000" b="1" dirty="0"/>
              <a:t>Az UV-</a:t>
            </a:r>
            <a:r>
              <a:rPr lang="en-US" sz="2000" b="1" dirty="0" err="1"/>
              <a:t>sugárzás</a:t>
            </a:r>
            <a:r>
              <a:rPr lang="en-US" sz="2000" b="1" dirty="0"/>
              <a:t> </a:t>
            </a:r>
            <a:r>
              <a:rPr lang="en-US" sz="2000" b="1" dirty="0" err="1"/>
              <a:t>mértékének</a:t>
            </a:r>
            <a:r>
              <a:rPr lang="en-US" sz="2000" b="1" dirty="0"/>
              <a:t> a </a:t>
            </a:r>
            <a:r>
              <a:rPr lang="en-US" sz="2000" b="1" dirty="0" err="1"/>
              <a:t>növekedésével</a:t>
            </a:r>
            <a:r>
              <a:rPr lang="hu-HU" sz="2000" b="1" dirty="0"/>
              <a:t>:</a:t>
            </a:r>
            <a:r>
              <a:rPr lang="en-US" sz="2000" b="1" dirty="0"/>
              <a:t> </a:t>
            </a:r>
            <a:endParaRPr lang="hu-HU" sz="2000" b="1" dirty="0"/>
          </a:p>
          <a:p>
            <a:pPr lvl="1" algn="just">
              <a:buFont typeface="Wingdings" panose="05000000000000000000" pitchFamily="2" charset="2"/>
              <a:buChar char="q"/>
            </a:pPr>
            <a:r>
              <a:rPr lang="en-US" sz="1800" b="1" dirty="0" err="1"/>
              <a:t>nő</a:t>
            </a:r>
            <a:r>
              <a:rPr lang="en-US" sz="1800" b="1" dirty="0"/>
              <a:t> a </a:t>
            </a:r>
            <a:r>
              <a:rPr lang="en-US" sz="1800" b="1" dirty="0" err="1"/>
              <a:t>bőrünk</a:t>
            </a:r>
            <a:r>
              <a:rPr lang="en-US" sz="1800" b="1" dirty="0"/>
              <a:t> </a:t>
            </a:r>
            <a:r>
              <a:rPr lang="en-US" sz="1800" b="1" dirty="0" err="1"/>
              <a:t>leégésének</a:t>
            </a:r>
            <a:r>
              <a:rPr lang="en-US" sz="1800" b="1" dirty="0"/>
              <a:t> </a:t>
            </a:r>
            <a:r>
              <a:rPr lang="en-US" sz="1800" b="1" dirty="0" err="1"/>
              <a:t>veszélye</a:t>
            </a:r>
            <a:endParaRPr lang="hu-HU" sz="1800" b="1" dirty="0"/>
          </a:p>
          <a:p>
            <a:pPr lvl="1" algn="just">
              <a:buFont typeface="Wingdings" panose="05000000000000000000" pitchFamily="2" charset="2"/>
              <a:buChar char="q"/>
            </a:pPr>
            <a:r>
              <a:rPr lang="en-US" sz="1800" b="1" dirty="0"/>
              <a:t>a </a:t>
            </a:r>
            <a:r>
              <a:rPr lang="en-US" sz="1800" b="1" dirty="0" err="1"/>
              <a:t>bőrrák</a:t>
            </a:r>
            <a:r>
              <a:rPr lang="en-US" sz="1800" b="1" dirty="0"/>
              <a:t> </a:t>
            </a:r>
            <a:r>
              <a:rPr lang="en-US" sz="1800" b="1" dirty="0" err="1"/>
              <a:t>és</a:t>
            </a:r>
            <a:r>
              <a:rPr lang="en-US" sz="1800" b="1" dirty="0"/>
              <a:t> </a:t>
            </a:r>
            <a:r>
              <a:rPr lang="en-US" sz="1800" b="1" dirty="0" err="1"/>
              <a:t>egyes</a:t>
            </a:r>
            <a:r>
              <a:rPr lang="en-US" sz="1800" b="1" dirty="0"/>
              <a:t> </a:t>
            </a:r>
            <a:r>
              <a:rPr lang="en-US" sz="1800" b="1" dirty="0" err="1"/>
              <a:t>szembetegségek</a:t>
            </a:r>
            <a:r>
              <a:rPr lang="en-US" sz="1800" b="1" dirty="0"/>
              <a:t> </a:t>
            </a:r>
            <a:r>
              <a:rPr lang="en-US" sz="1800" b="1" dirty="0" err="1"/>
              <a:t>kialakulásának</a:t>
            </a:r>
            <a:r>
              <a:rPr lang="en-US" sz="1800" b="1" dirty="0"/>
              <a:t> </a:t>
            </a:r>
            <a:r>
              <a:rPr lang="en-US" sz="1800" b="1" dirty="0" err="1"/>
              <a:t>kockázata</a:t>
            </a:r>
            <a:endParaRPr lang="hu-HU" sz="1800" b="1" dirty="0"/>
          </a:p>
          <a:p>
            <a:pPr lvl="1" algn="just">
              <a:buFont typeface="Wingdings" panose="05000000000000000000" pitchFamily="2" charset="2"/>
              <a:buChar char="q"/>
            </a:pPr>
            <a:r>
              <a:rPr lang="en-US" sz="1800" b="1" dirty="0"/>
              <a:t>a </a:t>
            </a:r>
            <a:r>
              <a:rPr lang="en-US" sz="1800" b="1" dirty="0" err="1"/>
              <a:t>növényekre</a:t>
            </a:r>
            <a:r>
              <a:rPr lang="en-US" sz="1800" b="1" dirty="0"/>
              <a:t> is </a:t>
            </a:r>
            <a:r>
              <a:rPr lang="en-US" sz="1800" b="1" dirty="0" err="1"/>
              <a:t>káros</a:t>
            </a:r>
            <a:r>
              <a:rPr lang="en-US" sz="1800" b="1" dirty="0"/>
              <a:t> </a:t>
            </a:r>
            <a:r>
              <a:rPr lang="en-US" sz="1800" b="1" dirty="0" err="1"/>
              <a:t>hatással</a:t>
            </a:r>
            <a:r>
              <a:rPr lang="en-US" sz="1800" b="1" dirty="0"/>
              <a:t> </a:t>
            </a:r>
            <a:r>
              <a:rPr lang="en-US" sz="1800" b="1" dirty="0" err="1"/>
              <a:t>lehet</a:t>
            </a:r>
            <a:r>
              <a:rPr lang="en-US" sz="1800" b="1" dirty="0"/>
              <a:t>, </a:t>
            </a:r>
            <a:r>
              <a:rPr lang="en-US" sz="1800" b="1" dirty="0" err="1"/>
              <a:t>gátolja</a:t>
            </a:r>
            <a:r>
              <a:rPr lang="en-US" sz="1800" b="1" dirty="0"/>
              <a:t> a </a:t>
            </a:r>
            <a:r>
              <a:rPr lang="en-US" sz="1800" b="1" dirty="0" err="1"/>
              <a:t>fotoszintézist</a:t>
            </a:r>
            <a:endParaRPr lang="hu-HU" sz="1800" b="1" dirty="0"/>
          </a:p>
          <a:p>
            <a:pPr algn="just"/>
            <a:r>
              <a:rPr lang="en-US" sz="2000" b="1" dirty="0"/>
              <a:t>Az 1980-as </a:t>
            </a:r>
            <a:r>
              <a:rPr lang="en-US" sz="2000" b="1" dirty="0" err="1"/>
              <a:t>évek</a:t>
            </a:r>
            <a:r>
              <a:rPr lang="en-US" sz="2000" b="1" dirty="0"/>
              <a:t> </a:t>
            </a:r>
            <a:r>
              <a:rPr lang="en-US" sz="2000" b="1" dirty="0" err="1"/>
              <a:t>végétől</a:t>
            </a:r>
            <a:r>
              <a:rPr lang="en-US" sz="2000" b="1" dirty="0"/>
              <a:t> </a:t>
            </a:r>
            <a:r>
              <a:rPr lang="en-US" sz="2000" b="1" dirty="0" err="1"/>
              <a:t>fokozatosan</a:t>
            </a:r>
            <a:r>
              <a:rPr lang="en-US" sz="2000" b="1" dirty="0"/>
              <a:t> </a:t>
            </a:r>
            <a:r>
              <a:rPr lang="en-US" sz="2000" b="1" dirty="0" err="1"/>
              <a:t>visszaszorult</a:t>
            </a:r>
            <a:r>
              <a:rPr lang="en-US" sz="2000" b="1" dirty="0"/>
              <a:t> a </a:t>
            </a:r>
            <a:r>
              <a:rPr lang="en-US" sz="2000" b="1" dirty="0" err="1"/>
              <a:t>freonok</a:t>
            </a:r>
            <a:r>
              <a:rPr lang="en-US" sz="2000" b="1" dirty="0"/>
              <a:t> </a:t>
            </a:r>
            <a:r>
              <a:rPr lang="en-US" sz="2000" b="1" dirty="0" err="1"/>
              <a:t>használata</a:t>
            </a:r>
            <a:r>
              <a:rPr lang="en-US" sz="2000" b="1" dirty="0"/>
              <a:t>, </a:t>
            </a:r>
            <a:r>
              <a:rPr lang="en-US" sz="2000" b="1" dirty="0" err="1"/>
              <a:t>ennek</a:t>
            </a:r>
            <a:r>
              <a:rPr lang="en-US" sz="2000" b="1" dirty="0"/>
              <a:t> </a:t>
            </a:r>
            <a:r>
              <a:rPr lang="en-US" sz="2000" b="1" dirty="0" err="1"/>
              <a:t>köszönhetően</a:t>
            </a:r>
            <a:r>
              <a:rPr lang="en-US" sz="2000" b="1" dirty="0"/>
              <a:t> van </a:t>
            </a:r>
            <a:r>
              <a:rPr lang="en-US" sz="2000" b="1" dirty="0" err="1"/>
              <a:t>esély</a:t>
            </a:r>
            <a:r>
              <a:rPr lang="en-US" sz="2000" b="1" dirty="0"/>
              <a:t> </a:t>
            </a:r>
            <a:r>
              <a:rPr lang="en-US" sz="2000" b="1" dirty="0" err="1"/>
              <a:t>az</a:t>
            </a:r>
            <a:r>
              <a:rPr lang="en-US" sz="2000" b="1" dirty="0"/>
              <a:t> </a:t>
            </a:r>
            <a:r>
              <a:rPr lang="en-US" sz="2000" b="1" dirty="0" err="1"/>
              <a:t>ózonréteg</a:t>
            </a:r>
            <a:r>
              <a:rPr lang="en-US" sz="2000" b="1" dirty="0"/>
              <a:t> </a:t>
            </a:r>
            <a:r>
              <a:rPr lang="en-US" sz="2000" b="1" dirty="0" err="1"/>
              <a:t>regenerálódására</a:t>
            </a:r>
            <a:r>
              <a:rPr lang="en-US" sz="2000" b="1" dirty="0"/>
              <a:t>.</a:t>
            </a:r>
          </a:p>
        </p:txBody>
      </p:sp>
      <p:pic>
        <p:nvPicPr>
          <p:cNvPr id="4" name="Picture 3">
            <a:extLst>
              <a:ext uri="{FF2B5EF4-FFF2-40B4-BE49-F238E27FC236}">
                <a16:creationId xmlns:a16="http://schemas.microsoft.com/office/drawing/2014/main" id="{78251650-6C05-6362-CA19-549DAE8D44AC}"/>
              </a:ext>
            </a:extLst>
          </p:cNvPr>
          <p:cNvPicPr>
            <a:picLocks noChangeAspect="1"/>
          </p:cNvPicPr>
          <p:nvPr/>
        </p:nvPicPr>
        <p:blipFill>
          <a:blip r:embed="rId2"/>
          <a:stretch>
            <a:fillRect/>
          </a:stretch>
        </p:blipFill>
        <p:spPr>
          <a:xfrm>
            <a:off x="9978992" y="0"/>
            <a:ext cx="2143125" cy="2143125"/>
          </a:xfrm>
          <a:prstGeom prst="rect">
            <a:avLst/>
          </a:prstGeom>
        </p:spPr>
      </p:pic>
      <p:pic>
        <p:nvPicPr>
          <p:cNvPr id="5" name="Picture 4">
            <a:extLst>
              <a:ext uri="{FF2B5EF4-FFF2-40B4-BE49-F238E27FC236}">
                <a16:creationId xmlns:a16="http://schemas.microsoft.com/office/drawing/2014/main" id="{3112240C-0D9D-1735-AD87-C705345DC904}"/>
              </a:ext>
            </a:extLst>
          </p:cNvPr>
          <p:cNvPicPr>
            <a:picLocks noChangeAspect="1"/>
          </p:cNvPicPr>
          <p:nvPr/>
        </p:nvPicPr>
        <p:blipFill>
          <a:blip r:embed="rId3"/>
          <a:stretch>
            <a:fillRect/>
          </a:stretch>
        </p:blipFill>
        <p:spPr>
          <a:xfrm>
            <a:off x="9486900" y="3631065"/>
            <a:ext cx="2705100" cy="1685925"/>
          </a:xfrm>
          <a:prstGeom prst="rect">
            <a:avLst/>
          </a:prstGeom>
        </p:spPr>
      </p:pic>
    </p:spTree>
    <p:extLst>
      <p:ext uri="{BB962C8B-B14F-4D97-AF65-F5344CB8AC3E}">
        <p14:creationId xmlns:p14="http://schemas.microsoft.com/office/powerpoint/2010/main" val="32467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heel(1)">
                                      <p:cBhvr>
                                        <p:cTn id="25" dur="2000"/>
                                        <p:tgtEl>
                                          <p:spTgt spid="3">
                                            <p:txEl>
                                              <p:pRg st="4" end="4"/>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heel(1)">
                                      <p:cBhvr>
                                        <p:cTn id="28" dur="2000"/>
                                        <p:tgtEl>
                                          <p:spTgt spid="3">
                                            <p:txEl>
                                              <p:pRg st="5" end="5"/>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heel(1)">
                                      <p:cBhvr>
                                        <p:cTn id="31" dur="20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heel(1)">
                                      <p:cBhvr>
                                        <p:cTn id="3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348CB-2A63-D819-7DF3-D15CEE5E0FCB}"/>
              </a:ext>
            </a:extLst>
          </p:cNvPr>
          <p:cNvSpPr>
            <a:spLocks noGrp="1"/>
          </p:cNvSpPr>
          <p:nvPr>
            <p:ph type="title"/>
          </p:nvPr>
        </p:nvSpPr>
        <p:spPr>
          <a:xfrm>
            <a:off x="880707" y="247341"/>
            <a:ext cx="8596668" cy="1320800"/>
          </a:xfrm>
        </p:spPr>
        <p:txBody>
          <a:bodyPr/>
          <a:lstStyle/>
          <a:p>
            <a:r>
              <a:rPr lang="hu-HU" dirty="0"/>
              <a:t>A levegőszennyezés hatásai – </a:t>
            </a:r>
            <a:br>
              <a:rPr lang="hu-HU" dirty="0"/>
            </a:br>
            <a:r>
              <a:rPr lang="en-US" dirty="0"/>
              <a:t>A </a:t>
            </a:r>
            <a:r>
              <a:rPr lang="en-US" dirty="0" err="1"/>
              <a:t>szmog</a:t>
            </a:r>
            <a:endParaRPr lang="en-US" dirty="0"/>
          </a:p>
        </p:txBody>
      </p:sp>
      <p:sp>
        <p:nvSpPr>
          <p:cNvPr id="3" name="Content Placeholder 2">
            <a:extLst>
              <a:ext uri="{FF2B5EF4-FFF2-40B4-BE49-F238E27FC236}">
                <a16:creationId xmlns:a16="http://schemas.microsoft.com/office/drawing/2014/main" id="{52E70349-ECAA-C789-9645-24224B73853E}"/>
              </a:ext>
            </a:extLst>
          </p:cNvPr>
          <p:cNvSpPr>
            <a:spLocks noGrp="1"/>
          </p:cNvSpPr>
          <p:nvPr>
            <p:ph idx="1"/>
          </p:nvPr>
        </p:nvSpPr>
        <p:spPr>
          <a:xfrm>
            <a:off x="518713" y="1568141"/>
            <a:ext cx="9571567" cy="4748683"/>
          </a:xfrm>
        </p:spPr>
        <p:txBody>
          <a:bodyPr>
            <a:normAutofit fontScale="62500" lnSpcReduction="20000"/>
          </a:bodyPr>
          <a:lstStyle/>
          <a:p>
            <a:pPr algn="just"/>
            <a:r>
              <a:rPr lang="hu-HU" sz="3200" b="1" dirty="0"/>
              <a:t>Szmog - gáz, cseppfolyós és szilárd szennyezők nagy mennyiségben vannak jelen a légkörben. </a:t>
            </a:r>
          </a:p>
          <a:p>
            <a:pPr algn="just"/>
            <a:r>
              <a:rPr lang="hu-HU" sz="3200" b="1" dirty="0"/>
              <a:t>a közlekedésből, a fűtésből és egyéb ipari tevékenységekből származó szennyező anyagok okozzák</a:t>
            </a:r>
          </a:p>
          <a:p>
            <a:pPr algn="just"/>
            <a:r>
              <a:rPr lang="en-US" sz="3200" b="1" i="1" u="sng" dirty="0"/>
              <a:t>London-</a:t>
            </a:r>
            <a:r>
              <a:rPr lang="en-US" sz="3200" b="1" i="1" u="sng" dirty="0" err="1"/>
              <a:t>típusú</a:t>
            </a:r>
            <a:r>
              <a:rPr lang="en-US" sz="3200" b="1" i="1" u="sng" dirty="0"/>
              <a:t> </a:t>
            </a:r>
            <a:r>
              <a:rPr lang="en-US" sz="3200" b="1" i="1" u="sng" dirty="0" err="1"/>
              <a:t>szmog</a:t>
            </a:r>
            <a:r>
              <a:rPr lang="hu-HU" sz="3200" b="1" i="1" u="sng" dirty="0"/>
              <a:t> </a:t>
            </a:r>
            <a:r>
              <a:rPr lang="hu-HU" sz="3200" b="1" dirty="0"/>
              <a:t>téli hónapokban alakul ki:</a:t>
            </a:r>
          </a:p>
          <a:p>
            <a:pPr lvl="1" algn="just">
              <a:buFont typeface="Wingdings" panose="05000000000000000000" pitchFamily="2" charset="2"/>
              <a:buChar char="q"/>
            </a:pPr>
            <a:r>
              <a:rPr lang="en-US" sz="2900" b="1" dirty="0"/>
              <a:t> </a:t>
            </a:r>
            <a:r>
              <a:rPr lang="en-US" sz="2900" b="1" dirty="0" err="1"/>
              <a:t>szén-dioxid</a:t>
            </a:r>
            <a:r>
              <a:rPr lang="hu-HU" sz="2900" b="1" dirty="0"/>
              <a:t>, s</a:t>
            </a:r>
            <a:r>
              <a:rPr lang="en-US" sz="2900" b="1" dirty="0" err="1"/>
              <a:t>zén-monoxid</a:t>
            </a:r>
            <a:r>
              <a:rPr lang="hu-HU" sz="2900" b="1" dirty="0"/>
              <a:t>, </a:t>
            </a:r>
            <a:r>
              <a:rPr lang="en-US" sz="2900" b="1" dirty="0" err="1"/>
              <a:t>kén-dioxid</a:t>
            </a:r>
            <a:r>
              <a:rPr lang="hu-HU" sz="2900" b="1" dirty="0"/>
              <a:t> és </a:t>
            </a:r>
            <a:r>
              <a:rPr lang="en-US" sz="2900" b="1" dirty="0" err="1"/>
              <a:t>por</a:t>
            </a:r>
            <a:endParaRPr lang="hu-HU" sz="2900" b="1" dirty="0"/>
          </a:p>
          <a:p>
            <a:pPr algn="just"/>
            <a:r>
              <a:rPr lang="en-US" sz="3200" b="1" i="1" u="sng" dirty="0"/>
              <a:t>Los Angeles-</a:t>
            </a:r>
            <a:r>
              <a:rPr lang="en-US" sz="3200" b="1" i="1" u="sng" dirty="0" err="1"/>
              <a:t>típusú</a:t>
            </a:r>
            <a:r>
              <a:rPr lang="en-US" sz="3200" b="1" i="1" u="sng" dirty="0"/>
              <a:t> </a:t>
            </a:r>
            <a:r>
              <a:rPr lang="en-US" sz="3200" b="1" i="1" u="sng" dirty="0" err="1"/>
              <a:t>szmog</a:t>
            </a:r>
            <a:r>
              <a:rPr lang="en-US" sz="3200" b="1" i="1" u="sng" dirty="0"/>
              <a:t> </a:t>
            </a:r>
            <a:r>
              <a:rPr lang="en-US" sz="3200" b="1" dirty="0" err="1"/>
              <a:t>meleg</a:t>
            </a:r>
            <a:r>
              <a:rPr lang="en-US" sz="3200" b="1" dirty="0"/>
              <a:t> </a:t>
            </a:r>
            <a:r>
              <a:rPr lang="en-US" sz="3200" b="1" dirty="0" err="1"/>
              <a:t>nyári</a:t>
            </a:r>
            <a:r>
              <a:rPr lang="en-US" sz="3200" b="1" dirty="0"/>
              <a:t> </a:t>
            </a:r>
            <a:r>
              <a:rPr lang="en-US" sz="3200" b="1" dirty="0" err="1"/>
              <a:t>napokon</a:t>
            </a:r>
            <a:r>
              <a:rPr lang="en-US" sz="3200" b="1" dirty="0"/>
              <a:t>, </a:t>
            </a:r>
            <a:endParaRPr lang="hu-HU" sz="3200" b="1" dirty="0"/>
          </a:p>
          <a:p>
            <a:pPr lvl="1" algn="just">
              <a:buFont typeface="Wingdings" panose="05000000000000000000" pitchFamily="2" charset="2"/>
              <a:buChar char="q"/>
            </a:pPr>
            <a:r>
              <a:rPr lang="en-US" sz="2900" b="1" dirty="0" err="1"/>
              <a:t>elsősorban</a:t>
            </a:r>
            <a:r>
              <a:rPr lang="en-US" sz="2900" b="1" dirty="0"/>
              <a:t> a </a:t>
            </a:r>
            <a:r>
              <a:rPr lang="en-US" sz="2900" b="1" dirty="0" err="1"/>
              <a:t>közlekedésből</a:t>
            </a:r>
            <a:r>
              <a:rPr lang="en-US" sz="2900" b="1" dirty="0"/>
              <a:t> </a:t>
            </a:r>
            <a:r>
              <a:rPr lang="en-US" sz="2900" b="1" dirty="0" err="1"/>
              <a:t>adódó</a:t>
            </a:r>
            <a:r>
              <a:rPr lang="en-US" sz="2900" b="1" dirty="0"/>
              <a:t> </a:t>
            </a:r>
            <a:r>
              <a:rPr lang="en-US" sz="2900" b="1" dirty="0" err="1"/>
              <a:t>szennyezés</a:t>
            </a:r>
            <a:r>
              <a:rPr lang="en-US" sz="2900" b="1" dirty="0"/>
              <a:t> </a:t>
            </a:r>
            <a:r>
              <a:rPr lang="en-US" sz="2900" b="1" dirty="0" err="1"/>
              <a:t>miatt</a:t>
            </a:r>
            <a:r>
              <a:rPr lang="en-US" sz="2900" b="1" dirty="0"/>
              <a:t> </a:t>
            </a:r>
            <a:r>
              <a:rPr lang="en-US" sz="2900" b="1" dirty="0" err="1"/>
              <a:t>alakul</a:t>
            </a:r>
            <a:r>
              <a:rPr lang="en-US" sz="2900" b="1" dirty="0"/>
              <a:t> ki. </a:t>
            </a:r>
            <a:endParaRPr lang="hu-HU" sz="2900" b="1" dirty="0"/>
          </a:p>
          <a:p>
            <a:pPr lvl="1" algn="just">
              <a:buFont typeface="Wingdings" panose="05000000000000000000" pitchFamily="2" charset="2"/>
              <a:buChar char="q"/>
            </a:pPr>
            <a:r>
              <a:rPr lang="hu-HU" sz="2900" b="1" dirty="0"/>
              <a:t>A </a:t>
            </a:r>
            <a:r>
              <a:rPr lang="en-US" sz="2900" b="1" dirty="0" err="1"/>
              <a:t>levegőben</a:t>
            </a:r>
            <a:r>
              <a:rPr lang="en-US" sz="2900" b="1" dirty="0"/>
              <a:t> a </a:t>
            </a:r>
            <a:r>
              <a:rPr lang="en-US" sz="2900" b="1" dirty="0" err="1"/>
              <a:t>nitrogén-oxidok</a:t>
            </a:r>
            <a:r>
              <a:rPr lang="en-US" sz="2900" b="1" dirty="0"/>
              <a:t>, a </a:t>
            </a:r>
            <a:r>
              <a:rPr lang="en-US" sz="2900" b="1" dirty="0" err="1"/>
              <a:t>szén-monoxid</a:t>
            </a:r>
            <a:r>
              <a:rPr lang="en-US" sz="2900" b="1" dirty="0"/>
              <a:t> </a:t>
            </a:r>
            <a:r>
              <a:rPr lang="en-US" sz="2900" b="1" dirty="0" err="1"/>
              <a:t>és</a:t>
            </a:r>
            <a:r>
              <a:rPr lang="en-US" sz="2900" b="1" dirty="0"/>
              <a:t> </a:t>
            </a:r>
            <a:r>
              <a:rPr lang="en-US" sz="2900" b="1" dirty="0" err="1"/>
              <a:t>az</a:t>
            </a:r>
            <a:r>
              <a:rPr lang="en-US" sz="2900" b="1" dirty="0"/>
              <a:t> </a:t>
            </a:r>
            <a:r>
              <a:rPr lang="en-US" sz="2900" b="1" dirty="0" err="1"/>
              <a:t>ózon</a:t>
            </a:r>
            <a:r>
              <a:rPr lang="en-US" sz="2900" b="1" dirty="0"/>
              <a:t> </a:t>
            </a:r>
            <a:r>
              <a:rPr lang="en-US" sz="2900" b="1" dirty="0" err="1"/>
              <a:t>mennyisége</a:t>
            </a:r>
            <a:r>
              <a:rPr lang="en-US" sz="2900" b="1" dirty="0"/>
              <a:t> </a:t>
            </a:r>
            <a:r>
              <a:rPr lang="en-US" sz="2900" b="1" dirty="0" err="1"/>
              <a:t>növekszik</a:t>
            </a:r>
            <a:r>
              <a:rPr lang="en-US" sz="2400" b="1" dirty="0"/>
              <a:t>.</a:t>
            </a:r>
            <a:endParaRPr lang="hu-HU" sz="2400" b="1" dirty="0"/>
          </a:p>
          <a:p>
            <a:pPr algn="just"/>
            <a:r>
              <a:rPr lang="en-US" sz="3200" b="1" dirty="0"/>
              <a:t>A </a:t>
            </a:r>
            <a:r>
              <a:rPr lang="en-US" sz="3200" b="1" dirty="0" err="1"/>
              <a:t>szmog</a:t>
            </a:r>
            <a:r>
              <a:rPr lang="en-US" sz="3200" b="1" dirty="0"/>
              <a:t> </a:t>
            </a:r>
            <a:r>
              <a:rPr lang="en-US" sz="3200" b="1" dirty="0" err="1"/>
              <a:t>károsítja</a:t>
            </a:r>
            <a:r>
              <a:rPr lang="en-US" sz="3200" b="1" dirty="0"/>
              <a:t> a </a:t>
            </a:r>
            <a:r>
              <a:rPr lang="en-US" sz="3200" b="1" dirty="0" err="1"/>
              <a:t>légutakat</a:t>
            </a:r>
            <a:r>
              <a:rPr lang="en-US" sz="3200" b="1" dirty="0"/>
              <a:t>, </a:t>
            </a:r>
            <a:r>
              <a:rPr lang="en-US" sz="3200" b="1" dirty="0" err="1"/>
              <a:t>csökkenti</a:t>
            </a:r>
            <a:r>
              <a:rPr lang="en-US" sz="3200" b="1" dirty="0"/>
              <a:t> a </a:t>
            </a:r>
            <a:r>
              <a:rPr lang="en-US" sz="3200" b="1" dirty="0" err="1"/>
              <a:t>tüdő</a:t>
            </a:r>
            <a:r>
              <a:rPr lang="en-US" sz="3200" b="1" dirty="0"/>
              <a:t> </a:t>
            </a:r>
            <a:r>
              <a:rPr lang="en-US" sz="3200" b="1" dirty="0" err="1"/>
              <a:t>kapacitását</a:t>
            </a:r>
            <a:r>
              <a:rPr lang="en-US" sz="3200" b="1" dirty="0"/>
              <a:t>, </a:t>
            </a:r>
            <a:r>
              <a:rPr lang="en-US" sz="3200" b="1" dirty="0" err="1"/>
              <a:t>ingerli</a:t>
            </a:r>
            <a:r>
              <a:rPr lang="en-US" sz="3200" b="1" dirty="0"/>
              <a:t> a </a:t>
            </a:r>
            <a:r>
              <a:rPr lang="en-US" sz="3200" b="1" dirty="0" err="1"/>
              <a:t>nyálkahártyákat</a:t>
            </a:r>
            <a:r>
              <a:rPr lang="en-US" sz="3200" b="1" dirty="0"/>
              <a:t>, </a:t>
            </a:r>
            <a:r>
              <a:rPr lang="en-US" sz="3200" b="1" dirty="0" err="1"/>
              <a:t>ezáltal</a:t>
            </a:r>
            <a:r>
              <a:rPr lang="en-US" sz="3200" b="1" dirty="0"/>
              <a:t> </a:t>
            </a:r>
            <a:r>
              <a:rPr lang="en-US" sz="3200" b="1" dirty="0" err="1"/>
              <a:t>köhögést</a:t>
            </a:r>
            <a:r>
              <a:rPr lang="en-US" sz="3200" b="1" dirty="0"/>
              <a:t>, </a:t>
            </a:r>
            <a:r>
              <a:rPr lang="en-US" sz="3200" b="1" dirty="0" err="1"/>
              <a:t>könnyezést</a:t>
            </a:r>
            <a:r>
              <a:rPr lang="en-US" sz="3200" b="1" dirty="0"/>
              <a:t> </a:t>
            </a:r>
            <a:r>
              <a:rPr lang="en-US" sz="3200" b="1" dirty="0" err="1"/>
              <a:t>vált</a:t>
            </a:r>
            <a:r>
              <a:rPr lang="en-US" sz="3200" b="1" dirty="0"/>
              <a:t> ki. </a:t>
            </a:r>
            <a:r>
              <a:rPr lang="en-US" sz="3200" b="1" dirty="0" err="1"/>
              <a:t>Elősegítheti</a:t>
            </a:r>
            <a:r>
              <a:rPr lang="en-US" sz="3200" b="1" dirty="0"/>
              <a:t> a </a:t>
            </a:r>
            <a:r>
              <a:rPr lang="en-US" sz="3200" b="1" dirty="0" err="1"/>
              <a:t>vérrögképződést</a:t>
            </a:r>
            <a:r>
              <a:rPr lang="en-US" sz="3200" b="1" dirty="0"/>
              <a:t> </a:t>
            </a:r>
            <a:r>
              <a:rPr lang="en-US" sz="3200" b="1" dirty="0" err="1"/>
              <a:t>és</a:t>
            </a:r>
            <a:r>
              <a:rPr lang="en-US" sz="3200" b="1" dirty="0"/>
              <a:t> </a:t>
            </a:r>
            <a:r>
              <a:rPr lang="en-US" sz="3200" b="1" dirty="0" err="1"/>
              <a:t>rákos</a:t>
            </a:r>
            <a:r>
              <a:rPr lang="en-US" sz="3200" b="1" dirty="0"/>
              <a:t> </a:t>
            </a:r>
            <a:r>
              <a:rPr lang="en-US" sz="3200" b="1" dirty="0" err="1"/>
              <a:t>folyamatok</a:t>
            </a:r>
            <a:r>
              <a:rPr lang="en-US" sz="3200" b="1" dirty="0"/>
              <a:t> </a:t>
            </a:r>
            <a:r>
              <a:rPr lang="en-US" sz="3200" b="1" dirty="0" err="1"/>
              <a:t>beindulását</a:t>
            </a:r>
            <a:r>
              <a:rPr lang="en-US" sz="3200" b="1" dirty="0"/>
              <a:t>. </a:t>
            </a:r>
            <a:endParaRPr lang="hu-HU" sz="3200" b="1" dirty="0"/>
          </a:p>
          <a:p>
            <a:pPr algn="just"/>
            <a:r>
              <a:rPr lang="en-US" sz="3200" b="1" dirty="0"/>
              <a:t>A </a:t>
            </a:r>
            <a:r>
              <a:rPr lang="en-US" sz="3200" b="1" dirty="0" err="1"/>
              <a:t>szmog</a:t>
            </a:r>
            <a:r>
              <a:rPr lang="en-US" sz="3200" b="1" dirty="0"/>
              <a:t> </a:t>
            </a:r>
            <a:r>
              <a:rPr lang="en-US" sz="3200" b="1" dirty="0" err="1"/>
              <a:t>ellen</a:t>
            </a:r>
            <a:r>
              <a:rPr lang="en-US" sz="3200" b="1" dirty="0"/>
              <a:t> </a:t>
            </a:r>
            <a:r>
              <a:rPr lang="en-US" sz="3200" b="1" dirty="0" err="1"/>
              <a:t>azzal</a:t>
            </a:r>
            <a:r>
              <a:rPr lang="en-US" sz="3200" b="1" dirty="0"/>
              <a:t> </a:t>
            </a:r>
            <a:r>
              <a:rPr lang="en-US" sz="3200" b="1" dirty="0" err="1"/>
              <a:t>tehetjük</a:t>
            </a:r>
            <a:r>
              <a:rPr lang="en-US" sz="3200" b="1" dirty="0"/>
              <a:t> a </a:t>
            </a:r>
            <a:r>
              <a:rPr lang="en-US" sz="3200" b="1" dirty="0" err="1"/>
              <a:t>legtöbbet</a:t>
            </a:r>
            <a:r>
              <a:rPr lang="en-US" sz="3200" b="1" dirty="0"/>
              <a:t>, ha a </a:t>
            </a:r>
            <a:r>
              <a:rPr lang="en-US" sz="3200" b="1" dirty="0" err="1"/>
              <a:t>városokban</a:t>
            </a:r>
            <a:r>
              <a:rPr lang="en-US" sz="3200" b="1" dirty="0"/>
              <a:t> a </a:t>
            </a:r>
            <a:r>
              <a:rPr lang="en-US" sz="3200" b="1" dirty="0" err="1"/>
              <a:t>tömegközlekedést</a:t>
            </a:r>
            <a:r>
              <a:rPr lang="en-US" sz="3200" b="1" dirty="0"/>
              <a:t> </a:t>
            </a:r>
            <a:r>
              <a:rPr lang="en-US" sz="3200" b="1" dirty="0" err="1"/>
              <a:t>választjuk</a:t>
            </a:r>
            <a:r>
              <a:rPr lang="en-US" sz="3200" dirty="0"/>
              <a:t>.</a:t>
            </a:r>
          </a:p>
        </p:txBody>
      </p:sp>
      <p:pic>
        <p:nvPicPr>
          <p:cNvPr id="5" name="Picture 4">
            <a:extLst>
              <a:ext uri="{FF2B5EF4-FFF2-40B4-BE49-F238E27FC236}">
                <a16:creationId xmlns:a16="http://schemas.microsoft.com/office/drawing/2014/main" id="{768210DA-A5C8-08D8-BD49-1C8029F4A398}"/>
              </a:ext>
            </a:extLst>
          </p:cNvPr>
          <p:cNvPicPr>
            <a:picLocks noChangeAspect="1"/>
          </p:cNvPicPr>
          <p:nvPr/>
        </p:nvPicPr>
        <p:blipFill>
          <a:blip r:embed="rId2"/>
          <a:stretch>
            <a:fillRect/>
          </a:stretch>
        </p:blipFill>
        <p:spPr>
          <a:xfrm>
            <a:off x="7996237" y="2760202"/>
            <a:ext cx="2962275" cy="1543050"/>
          </a:xfrm>
          <a:prstGeom prst="rect">
            <a:avLst/>
          </a:prstGeom>
        </p:spPr>
      </p:pic>
      <p:pic>
        <p:nvPicPr>
          <p:cNvPr id="6" name="Picture 5">
            <a:extLst>
              <a:ext uri="{FF2B5EF4-FFF2-40B4-BE49-F238E27FC236}">
                <a16:creationId xmlns:a16="http://schemas.microsoft.com/office/drawing/2014/main" id="{9C0B9557-3F99-BF81-8099-C55F7DC73036}"/>
              </a:ext>
            </a:extLst>
          </p:cNvPr>
          <p:cNvPicPr>
            <a:picLocks noChangeAspect="1"/>
          </p:cNvPicPr>
          <p:nvPr/>
        </p:nvPicPr>
        <p:blipFill>
          <a:blip r:embed="rId3"/>
          <a:stretch>
            <a:fillRect/>
          </a:stretch>
        </p:blipFill>
        <p:spPr>
          <a:xfrm>
            <a:off x="9657184" y="0"/>
            <a:ext cx="2534816" cy="1629525"/>
          </a:xfrm>
          <a:prstGeom prst="rect">
            <a:avLst/>
          </a:prstGeom>
        </p:spPr>
      </p:pic>
    </p:spTree>
    <p:extLst>
      <p:ext uri="{BB962C8B-B14F-4D97-AF65-F5344CB8AC3E}">
        <p14:creationId xmlns:p14="http://schemas.microsoft.com/office/powerpoint/2010/main" val="47672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wipe(down)">
                                      <p:cBhvr>
                                        <p:cTn id="59" dur="580">
                                          <p:stCondLst>
                                            <p:cond delay="0"/>
                                          </p:stCondLst>
                                        </p:cTn>
                                        <p:tgtEl>
                                          <p:spTgt spid="3">
                                            <p:txEl>
                                              <p:pRg st="3" end="3"/>
                                            </p:txEl>
                                          </p:spTgt>
                                        </p:tgtEl>
                                      </p:cBhvr>
                                    </p:animEffect>
                                    <p:anim calcmode="lin" valueType="num">
                                      <p:cBhvr>
                                        <p:cTn id="6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xEl>
                                              <p:pRg st="3" end="3"/>
                                            </p:txEl>
                                          </p:spTgt>
                                        </p:tgtEl>
                                      </p:cBhvr>
                                      <p:to x="100000" y="60000"/>
                                    </p:animScale>
                                    <p:animScale>
                                      <p:cBhvr>
                                        <p:cTn id="66" dur="166" decel="50000">
                                          <p:stCondLst>
                                            <p:cond delay="676"/>
                                          </p:stCondLst>
                                        </p:cTn>
                                        <p:tgtEl>
                                          <p:spTgt spid="3">
                                            <p:txEl>
                                              <p:pRg st="3" end="3"/>
                                            </p:txEl>
                                          </p:spTgt>
                                        </p:tgtEl>
                                      </p:cBhvr>
                                      <p:to x="100000" y="100000"/>
                                    </p:animScale>
                                    <p:animScale>
                                      <p:cBhvr>
                                        <p:cTn id="67" dur="26">
                                          <p:stCondLst>
                                            <p:cond delay="1312"/>
                                          </p:stCondLst>
                                        </p:cTn>
                                        <p:tgtEl>
                                          <p:spTgt spid="3">
                                            <p:txEl>
                                              <p:pRg st="3" end="3"/>
                                            </p:txEl>
                                          </p:spTgt>
                                        </p:tgtEl>
                                      </p:cBhvr>
                                      <p:to x="100000" y="80000"/>
                                    </p:animScale>
                                    <p:animScale>
                                      <p:cBhvr>
                                        <p:cTn id="68" dur="166" decel="50000">
                                          <p:stCondLst>
                                            <p:cond delay="1338"/>
                                          </p:stCondLst>
                                        </p:cTn>
                                        <p:tgtEl>
                                          <p:spTgt spid="3">
                                            <p:txEl>
                                              <p:pRg st="3" end="3"/>
                                            </p:txEl>
                                          </p:spTgt>
                                        </p:tgtEl>
                                      </p:cBhvr>
                                      <p:to x="100000" y="100000"/>
                                    </p:animScale>
                                    <p:animScale>
                                      <p:cBhvr>
                                        <p:cTn id="69" dur="26">
                                          <p:stCondLst>
                                            <p:cond delay="1642"/>
                                          </p:stCondLst>
                                        </p:cTn>
                                        <p:tgtEl>
                                          <p:spTgt spid="3">
                                            <p:txEl>
                                              <p:pRg st="3" end="3"/>
                                            </p:txEl>
                                          </p:spTgt>
                                        </p:tgtEl>
                                      </p:cBhvr>
                                      <p:to x="100000" y="90000"/>
                                    </p:animScale>
                                    <p:animScale>
                                      <p:cBhvr>
                                        <p:cTn id="70" dur="166" decel="50000">
                                          <p:stCondLst>
                                            <p:cond delay="1668"/>
                                          </p:stCondLst>
                                        </p:cTn>
                                        <p:tgtEl>
                                          <p:spTgt spid="3">
                                            <p:txEl>
                                              <p:pRg st="3" end="3"/>
                                            </p:txEl>
                                          </p:spTgt>
                                        </p:tgtEl>
                                      </p:cBhvr>
                                      <p:to x="100000" y="100000"/>
                                    </p:animScale>
                                    <p:animScale>
                                      <p:cBhvr>
                                        <p:cTn id="71" dur="26">
                                          <p:stCondLst>
                                            <p:cond delay="1808"/>
                                          </p:stCondLst>
                                        </p:cTn>
                                        <p:tgtEl>
                                          <p:spTgt spid="3">
                                            <p:txEl>
                                              <p:pRg st="3" end="3"/>
                                            </p:txEl>
                                          </p:spTgt>
                                        </p:tgtEl>
                                      </p:cBhvr>
                                      <p:to x="100000" y="95000"/>
                                    </p:animScale>
                                    <p:animScale>
                                      <p:cBhvr>
                                        <p:cTn id="72" dur="166" decel="50000">
                                          <p:stCondLst>
                                            <p:cond delay="1834"/>
                                          </p:stCondLst>
                                        </p:cTn>
                                        <p:tgtEl>
                                          <p:spTgt spid="3">
                                            <p:txEl>
                                              <p:pRg st="3" end="3"/>
                                            </p:txEl>
                                          </p:spTgt>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down)">
                                      <p:cBhvr>
                                        <p:cTn id="77" dur="580">
                                          <p:stCondLst>
                                            <p:cond delay="0"/>
                                          </p:stCondLst>
                                        </p:cTn>
                                        <p:tgtEl>
                                          <p:spTgt spid="6"/>
                                        </p:tgtEl>
                                      </p:cBhvr>
                                    </p:animEffect>
                                    <p:anim calcmode="lin" valueType="num">
                                      <p:cBhvr>
                                        <p:cTn id="7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3" dur="26">
                                          <p:stCondLst>
                                            <p:cond delay="650"/>
                                          </p:stCondLst>
                                        </p:cTn>
                                        <p:tgtEl>
                                          <p:spTgt spid="6"/>
                                        </p:tgtEl>
                                      </p:cBhvr>
                                      <p:to x="100000" y="60000"/>
                                    </p:animScale>
                                    <p:animScale>
                                      <p:cBhvr>
                                        <p:cTn id="84" dur="166" decel="50000">
                                          <p:stCondLst>
                                            <p:cond delay="676"/>
                                          </p:stCondLst>
                                        </p:cTn>
                                        <p:tgtEl>
                                          <p:spTgt spid="6"/>
                                        </p:tgtEl>
                                      </p:cBhvr>
                                      <p:to x="100000" y="100000"/>
                                    </p:animScale>
                                    <p:animScale>
                                      <p:cBhvr>
                                        <p:cTn id="85" dur="26">
                                          <p:stCondLst>
                                            <p:cond delay="1312"/>
                                          </p:stCondLst>
                                        </p:cTn>
                                        <p:tgtEl>
                                          <p:spTgt spid="6"/>
                                        </p:tgtEl>
                                      </p:cBhvr>
                                      <p:to x="100000" y="80000"/>
                                    </p:animScale>
                                    <p:animScale>
                                      <p:cBhvr>
                                        <p:cTn id="86" dur="166" decel="50000">
                                          <p:stCondLst>
                                            <p:cond delay="1338"/>
                                          </p:stCondLst>
                                        </p:cTn>
                                        <p:tgtEl>
                                          <p:spTgt spid="6"/>
                                        </p:tgtEl>
                                      </p:cBhvr>
                                      <p:to x="100000" y="100000"/>
                                    </p:animScale>
                                    <p:animScale>
                                      <p:cBhvr>
                                        <p:cTn id="87" dur="26">
                                          <p:stCondLst>
                                            <p:cond delay="1642"/>
                                          </p:stCondLst>
                                        </p:cTn>
                                        <p:tgtEl>
                                          <p:spTgt spid="6"/>
                                        </p:tgtEl>
                                      </p:cBhvr>
                                      <p:to x="100000" y="90000"/>
                                    </p:animScale>
                                    <p:animScale>
                                      <p:cBhvr>
                                        <p:cTn id="88" dur="166" decel="50000">
                                          <p:stCondLst>
                                            <p:cond delay="1668"/>
                                          </p:stCondLst>
                                        </p:cTn>
                                        <p:tgtEl>
                                          <p:spTgt spid="6"/>
                                        </p:tgtEl>
                                      </p:cBhvr>
                                      <p:to x="100000" y="100000"/>
                                    </p:animScale>
                                    <p:animScale>
                                      <p:cBhvr>
                                        <p:cTn id="89" dur="26">
                                          <p:stCondLst>
                                            <p:cond delay="1808"/>
                                          </p:stCondLst>
                                        </p:cTn>
                                        <p:tgtEl>
                                          <p:spTgt spid="6"/>
                                        </p:tgtEl>
                                      </p:cBhvr>
                                      <p:to x="100000" y="95000"/>
                                    </p:animScale>
                                    <p:animScale>
                                      <p:cBhvr>
                                        <p:cTn id="90" dur="166" decel="50000">
                                          <p:stCondLst>
                                            <p:cond delay="1834"/>
                                          </p:stCondLst>
                                        </p:cTn>
                                        <p:tgtEl>
                                          <p:spTgt spid="6"/>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3">
                                            <p:txEl>
                                              <p:pRg st="4" end="4"/>
                                            </p:txEl>
                                          </p:spTgt>
                                        </p:tgtEl>
                                        <p:attrNameLst>
                                          <p:attrName>style.visibility</p:attrName>
                                        </p:attrNameLst>
                                      </p:cBhvr>
                                      <p:to>
                                        <p:strVal val="visible"/>
                                      </p:to>
                                    </p:set>
                                    <p:animEffect transition="in" filter="wipe(down)">
                                      <p:cBhvr>
                                        <p:cTn id="95" dur="580">
                                          <p:stCondLst>
                                            <p:cond delay="0"/>
                                          </p:stCondLst>
                                        </p:cTn>
                                        <p:tgtEl>
                                          <p:spTgt spid="3">
                                            <p:txEl>
                                              <p:pRg st="4" end="4"/>
                                            </p:txEl>
                                          </p:spTgt>
                                        </p:tgtEl>
                                      </p:cBhvr>
                                    </p:animEffect>
                                    <p:anim calcmode="lin" valueType="num">
                                      <p:cBhvr>
                                        <p:cTn id="9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3">
                                            <p:txEl>
                                              <p:pRg st="4" end="4"/>
                                            </p:txEl>
                                          </p:spTgt>
                                        </p:tgtEl>
                                      </p:cBhvr>
                                      <p:to x="100000" y="60000"/>
                                    </p:animScale>
                                    <p:animScale>
                                      <p:cBhvr>
                                        <p:cTn id="102" dur="166" decel="50000">
                                          <p:stCondLst>
                                            <p:cond delay="676"/>
                                          </p:stCondLst>
                                        </p:cTn>
                                        <p:tgtEl>
                                          <p:spTgt spid="3">
                                            <p:txEl>
                                              <p:pRg st="4" end="4"/>
                                            </p:txEl>
                                          </p:spTgt>
                                        </p:tgtEl>
                                      </p:cBhvr>
                                      <p:to x="100000" y="100000"/>
                                    </p:animScale>
                                    <p:animScale>
                                      <p:cBhvr>
                                        <p:cTn id="103" dur="26">
                                          <p:stCondLst>
                                            <p:cond delay="1312"/>
                                          </p:stCondLst>
                                        </p:cTn>
                                        <p:tgtEl>
                                          <p:spTgt spid="3">
                                            <p:txEl>
                                              <p:pRg st="4" end="4"/>
                                            </p:txEl>
                                          </p:spTgt>
                                        </p:tgtEl>
                                      </p:cBhvr>
                                      <p:to x="100000" y="80000"/>
                                    </p:animScale>
                                    <p:animScale>
                                      <p:cBhvr>
                                        <p:cTn id="104" dur="166" decel="50000">
                                          <p:stCondLst>
                                            <p:cond delay="1338"/>
                                          </p:stCondLst>
                                        </p:cTn>
                                        <p:tgtEl>
                                          <p:spTgt spid="3">
                                            <p:txEl>
                                              <p:pRg st="4" end="4"/>
                                            </p:txEl>
                                          </p:spTgt>
                                        </p:tgtEl>
                                      </p:cBhvr>
                                      <p:to x="100000" y="100000"/>
                                    </p:animScale>
                                    <p:animScale>
                                      <p:cBhvr>
                                        <p:cTn id="105" dur="26">
                                          <p:stCondLst>
                                            <p:cond delay="1642"/>
                                          </p:stCondLst>
                                        </p:cTn>
                                        <p:tgtEl>
                                          <p:spTgt spid="3">
                                            <p:txEl>
                                              <p:pRg st="4" end="4"/>
                                            </p:txEl>
                                          </p:spTgt>
                                        </p:tgtEl>
                                      </p:cBhvr>
                                      <p:to x="100000" y="90000"/>
                                    </p:animScale>
                                    <p:animScale>
                                      <p:cBhvr>
                                        <p:cTn id="106" dur="166" decel="50000">
                                          <p:stCondLst>
                                            <p:cond delay="1668"/>
                                          </p:stCondLst>
                                        </p:cTn>
                                        <p:tgtEl>
                                          <p:spTgt spid="3">
                                            <p:txEl>
                                              <p:pRg st="4" end="4"/>
                                            </p:txEl>
                                          </p:spTgt>
                                        </p:tgtEl>
                                      </p:cBhvr>
                                      <p:to x="100000" y="100000"/>
                                    </p:animScale>
                                    <p:animScale>
                                      <p:cBhvr>
                                        <p:cTn id="107" dur="26">
                                          <p:stCondLst>
                                            <p:cond delay="1808"/>
                                          </p:stCondLst>
                                        </p:cTn>
                                        <p:tgtEl>
                                          <p:spTgt spid="3">
                                            <p:txEl>
                                              <p:pRg st="4" end="4"/>
                                            </p:txEl>
                                          </p:spTgt>
                                        </p:tgtEl>
                                      </p:cBhvr>
                                      <p:to x="100000" y="95000"/>
                                    </p:animScale>
                                    <p:animScale>
                                      <p:cBhvr>
                                        <p:cTn id="108" dur="166" decel="50000">
                                          <p:stCondLst>
                                            <p:cond delay="1834"/>
                                          </p:stCondLst>
                                        </p:cTn>
                                        <p:tgtEl>
                                          <p:spTgt spid="3">
                                            <p:txEl>
                                              <p:pRg st="4" end="4"/>
                                            </p:txEl>
                                          </p:spTgt>
                                        </p:tgtEl>
                                      </p:cBhvr>
                                      <p:to x="100000" y="100000"/>
                                    </p:animScale>
                                  </p:childTnLst>
                                </p:cTn>
                              </p:par>
                              <p:par>
                                <p:cTn id="109" presetID="26" presetClass="entr" presetSubtype="0" fill="hold" nodeType="withEffect">
                                  <p:stCondLst>
                                    <p:cond delay="0"/>
                                  </p:stCondLst>
                                  <p:childTnLst>
                                    <p:set>
                                      <p:cBhvr>
                                        <p:cTn id="110" dur="1" fill="hold">
                                          <p:stCondLst>
                                            <p:cond delay="0"/>
                                          </p:stCondLst>
                                        </p:cTn>
                                        <p:tgtEl>
                                          <p:spTgt spid="3">
                                            <p:txEl>
                                              <p:pRg st="5" end="5"/>
                                            </p:txEl>
                                          </p:spTgt>
                                        </p:tgtEl>
                                        <p:attrNameLst>
                                          <p:attrName>style.visibility</p:attrName>
                                        </p:attrNameLst>
                                      </p:cBhvr>
                                      <p:to>
                                        <p:strVal val="visible"/>
                                      </p:to>
                                    </p:set>
                                    <p:animEffect transition="in" filter="wipe(down)">
                                      <p:cBhvr>
                                        <p:cTn id="111" dur="580">
                                          <p:stCondLst>
                                            <p:cond delay="0"/>
                                          </p:stCondLst>
                                        </p:cTn>
                                        <p:tgtEl>
                                          <p:spTgt spid="3">
                                            <p:txEl>
                                              <p:pRg st="5" end="5"/>
                                            </p:txEl>
                                          </p:spTgt>
                                        </p:tgtEl>
                                      </p:cBhvr>
                                    </p:animEffect>
                                    <p:anim calcmode="lin" valueType="num">
                                      <p:cBhvr>
                                        <p:cTn id="11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3">
                                            <p:txEl>
                                              <p:pRg st="5" end="5"/>
                                            </p:txEl>
                                          </p:spTgt>
                                        </p:tgtEl>
                                      </p:cBhvr>
                                      <p:to x="100000" y="60000"/>
                                    </p:animScale>
                                    <p:animScale>
                                      <p:cBhvr>
                                        <p:cTn id="118" dur="166" decel="50000">
                                          <p:stCondLst>
                                            <p:cond delay="676"/>
                                          </p:stCondLst>
                                        </p:cTn>
                                        <p:tgtEl>
                                          <p:spTgt spid="3">
                                            <p:txEl>
                                              <p:pRg st="5" end="5"/>
                                            </p:txEl>
                                          </p:spTgt>
                                        </p:tgtEl>
                                      </p:cBhvr>
                                      <p:to x="100000" y="100000"/>
                                    </p:animScale>
                                    <p:animScale>
                                      <p:cBhvr>
                                        <p:cTn id="119" dur="26">
                                          <p:stCondLst>
                                            <p:cond delay="1312"/>
                                          </p:stCondLst>
                                        </p:cTn>
                                        <p:tgtEl>
                                          <p:spTgt spid="3">
                                            <p:txEl>
                                              <p:pRg st="5" end="5"/>
                                            </p:txEl>
                                          </p:spTgt>
                                        </p:tgtEl>
                                      </p:cBhvr>
                                      <p:to x="100000" y="80000"/>
                                    </p:animScale>
                                    <p:animScale>
                                      <p:cBhvr>
                                        <p:cTn id="120" dur="166" decel="50000">
                                          <p:stCondLst>
                                            <p:cond delay="1338"/>
                                          </p:stCondLst>
                                        </p:cTn>
                                        <p:tgtEl>
                                          <p:spTgt spid="3">
                                            <p:txEl>
                                              <p:pRg st="5" end="5"/>
                                            </p:txEl>
                                          </p:spTgt>
                                        </p:tgtEl>
                                      </p:cBhvr>
                                      <p:to x="100000" y="100000"/>
                                    </p:animScale>
                                    <p:animScale>
                                      <p:cBhvr>
                                        <p:cTn id="121" dur="26">
                                          <p:stCondLst>
                                            <p:cond delay="1642"/>
                                          </p:stCondLst>
                                        </p:cTn>
                                        <p:tgtEl>
                                          <p:spTgt spid="3">
                                            <p:txEl>
                                              <p:pRg st="5" end="5"/>
                                            </p:txEl>
                                          </p:spTgt>
                                        </p:tgtEl>
                                      </p:cBhvr>
                                      <p:to x="100000" y="90000"/>
                                    </p:animScale>
                                    <p:animScale>
                                      <p:cBhvr>
                                        <p:cTn id="122" dur="166" decel="50000">
                                          <p:stCondLst>
                                            <p:cond delay="1668"/>
                                          </p:stCondLst>
                                        </p:cTn>
                                        <p:tgtEl>
                                          <p:spTgt spid="3">
                                            <p:txEl>
                                              <p:pRg st="5" end="5"/>
                                            </p:txEl>
                                          </p:spTgt>
                                        </p:tgtEl>
                                      </p:cBhvr>
                                      <p:to x="100000" y="100000"/>
                                    </p:animScale>
                                    <p:animScale>
                                      <p:cBhvr>
                                        <p:cTn id="123" dur="26">
                                          <p:stCondLst>
                                            <p:cond delay="1808"/>
                                          </p:stCondLst>
                                        </p:cTn>
                                        <p:tgtEl>
                                          <p:spTgt spid="3">
                                            <p:txEl>
                                              <p:pRg st="5" end="5"/>
                                            </p:txEl>
                                          </p:spTgt>
                                        </p:tgtEl>
                                      </p:cBhvr>
                                      <p:to x="100000" y="95000"/>
                                    </p:animScale>
                                    <p:animScale>
                                      <p:cBhvr>
                                        <p:cTn id="124" dur="166" decel="50000">
                                          <p:stCondLst>
                                            <p:cond delay="1834"/>
                                          </p:stCondLst>
                                        </p:cTn>
                                        <p:tgtEl>
                                          <p:spTgt spid="3">
                                            <p:txEl>
                                              <p:pRg st="5" end="5"/>
                                            </p:txEl>
                                          </p:spTgt>
                                        </p:tgtEl>
                                      </p:cBhvr>
                                      <p:to x="100000" y="100000"/>
                                    </p:animScale>
                                  </p:childTnLst>
                                </p:cTn>
                              </p:par>
                              <p:par>
                                <p:cTn id="125" presetID="26" presetClass="entr" presetSubtype="0" fill="hold" nodeType="withEffect">
                                  <p:stCondLst>
                                    <p:cond delay="0"/>
                                  </p:stCondLst>
                                  <p:childTnLst>
                                    <p:set>
                                      <p:cBhvr>
                                        <p:cTn id="126" dur="1" fill="hold">
                                          <p:stCondLst>
                                            <p:cond delay="0"/>
                                          </p:stCondLst>
                                        </p:cTn>
                                        <p:tgtEl>
                                          <p:spTgt spid="3">
                                            <p:txEl>
                                              <p:pRg st="6" end="6"/>
                                            </p:txEl>
                                          </p:spTgt>
                                        </p:tgtEl>
                                        <p:attrNameLst>
                                          <p:attrName>style.visibility</p:attrName>
                                        </p:attrNameLst>
                                      </p:cBhvr>
                                      <p:to>
                                        <p:strVal val="visible"/>
                                      </p:to>
                                    </p:set>
                                    <p:animEffect transition="in" filter="wipe(down)">
                                      <p:cBhvr>
                                        <p:cTn id="127" dur="580">
                                          <p:stCondLst>
                                            <p:cond delay="0"/>
                                          </p:stCondLst>
                                        </p:cTn>
                                        <p:tgtEl>
                                          <p:spTgt spid="3">
                                            <p:txEl>
                                              <p:pRg st="6" end="6"/>
                                            </p:txEl>
                                          </p:spTgt>
                                        </p:tgtEl>
                                      </p:cBhvr>
                                    </p:animEffect>
                                    <p:anim calcmode="lin" valueType="num">
                                      <p:cBhvr>
                                        <p:cTn id="128"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33" dur="26">
                                          <p:stCondLst>
                                            <p:cond delay="650"/>
                                          </p:stCondLst>
                                        </p:cTn>
                                        <p:tgtEl>
                                          <p:spTgt spid="3">
                                            <p:txEl>
                                              <p:pRg st="6" end="6"/>
                                            </p:txEl>
                                          </p:spTgt>
                                        </p:tgtEl>
                                      </p:cBhvr>
                                      <p:to x="100000" y="60000"/>
                                    </p:animScale>
                                    <p:animScale>
                                      <p:cBhvr>
                                        <p:cTn id="134" dur="166" decel="50000">
                                          <p:stCondLst>
                                            <p:cond delay="676"/>
                                          </p:stCondLst>
                                        </p:cTn>
                                        <p:tgtEl>
                                          <p:spTgt spid="3">
                                            <p:txEl>
                                              <p:pRg st="6" end="6"/>
                                            </p:txEl>
                                          </p:spTgt>
                                        </p:tgtEl>
                                      </p:cBhvr>
                                      <p:to x="100000" y="100000"/>
                                    </p:animScale>
                                    <p:animScale>
                                      <p:cBhvr>
                                        <p:cTn id="135" dur="26">
                                          <p:stCondLst>
                                            <p:cond delay="1312"/>
                                          </p:stCondLst>
                                        </p:cTn>
                                        <p:tgtEl>
                                          <p:spTgt spid="3">
                                            <p:txEl>
                                              <p:pRg st="6" end="6"/>
                                            </p:txEl>
                                          </p:spTgt>
                                        </p:tgtEl>
                                      </p:cBhvr>
                                      <p:to x="100000" y="80000"/>
                                    </p:animScale>
                                    <p:animScale>
                                      <p:cBhvr>
                                        <p:cTn id="136" dur="166" decel="50000">
                                          <p:stCondLst>
                                            <p:cond delay="1338"/>
                                          </p:stCondLst>
                                        </p:cTn>
                                        <p:tgtEl>
                                          <p:spTgt spid="3">
                                            <p:txEl>
                                              <p:pRg st="6" end="6"/>
                                            </p:txEl>
                                          </p:spTgt>
                                        </p:tgtEl>
                                      </p:cBhvr>
                                      <p:to x="100000" y="100000"/>
                                    </p:animScale>
                                    <p:animScale>
                                      <p:cBhvr>
                                        <p:cTn id="137" dur="26">
                                          <p:stCondLst>
                                            <p:cond delay="1642"/>
                                          </p:stCondLst>
                                        </p:cTn>
                                        <p:tgtEl>
                                          <p:spTgt spid="3">
                                            <p:txEl>
                                              <p:pRg st="6" end="6"/>
                                            </p:txEl>
                                          </p:spTgt>
                                        </p:tgtEl>
                                      </p:cBhvr>
                                      <p:to x="100000" y="90000"/>
                                    </p:animScale>
                                    <p:animScale>
                                      <p:cBhvr>
                                        <p:cTn id="138" dur="166" decel="50000">
                                          <p:stCondLst>
                                            <p:cond delay="1668"/>
                                          </p:stCondLst>
                                        </p:cTn>
                                        <p:tgtEl>
                                          <p:spTgt spid="3">
                                            <p:txEl>
                                              <p:pRg st="6" end="6"/>
                                            </p:txEl>
                                          </p:spTgt>
                                        </p:tgtEl>
                                      </p:cBhvr>
                                      <p:to x="100000" y="100000"/>
                                    </p:animScale>
                                    <p:animScale>
                                      <p:cBhvr>
                                        <p:cTn id="139" dur="26">
                                          <p:stCondLst>
                                            <p:cond delay="1808"/>
                                          </p:stCondLst>
                                        </p:cTn>
                                        <p:tgtEl>
                                          <p:spTgt spid="3">
                                            <p:txEl>
                                              <p:pRg st="6" end="6"/>
                                            </p:txEl>
                                          </p:spTgt>
                                        </p:tgtEl>
                                      </p:cBhvr>
                                      <p:to x="100000" y="95000"/>
                                    </p:animScale>
                                    <p:animScale>
                                      <p:cBhvr>
                                        <p:cTn id="140" dur="166" decel="50000">
                                          <p:stCondLst>
                                            <p:cond delay="1834"/>
                                          </p:stCondLst>
                                        </p:cTn>
                                        <p:tgtEl>
                                          <p:spTgt spid="3">
                                            <p:txEl>
                                              <p:pRg st="6" end="6"/>
                                            </p:txEl>
                                          </p:spTgt>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nodeType="click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wipe(down)">
                                      <p:cBhvr>
                                        <p:cTn id="145" dur="580">
                                          <p:stCondLst>
                                            <p:cond delay="0"/>
                                          </p:stCondLst>
                                        </p:cTn>
                                        <p:tgtEl>
                                          <p:spTgt spid="5"/>
                                        </p:tgtEl>
                                      </p:cBhvr>
                                    </p:animEffect>
                                    <p:anim calcmode="lin" valueType="num">
                                      <p:cBhvr>
                                        <p:cTn id="14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1" dur="26">
                                          <p:stCondLst>
                                            <p:cond delay="650"/>
                                          </p:stCondLst>
                                        </p:cTn>
                                        <p:tgtEl>
                                          <p:spTgt spid="5"/>
                                        </p:tgtEl>
                                      </p:cBhvr>
                                      <p:to x="100000" y="60000"/>
                                    </p:animScale>
                                    <p:animScale>
                                      <p:cBhvr>
                                        <p:cTn id="152" dur="166" decel="50000">
                                          <p:stCondLst>
                                            <p:cond delay="676"/>
                                          </p:stCondLst>
                                        </p:cTn>
                                        <p:tgtEl>
                                          <p:spTgt spid="5"/>
                                        </p:tgtEl>
                                      </p:cBhvr>
                                      <p:to x="100000" y="100000"/>
                                    </p:animScale>
                                    <p:animScale>
                                      <p:cBhvr>
                                        <p:cTn id="153" dur="26">
                                          <p:stCondLst>
                                            <p:cond delay="1312"/>
                                          </p:stCondLst>
                                        </p:cTn>
                                        <p:tgtEl>
                                          <p:spTgt spid="5"/>
                                        </p:tgtEl>
                                      </p:cBhvr>
                                      <p:to x="100000" y="80000"/>
                                    </p:animScale>
                                    <p:animScale>
                                      <p:cBhvr>
                                        <p:cTn id="154" dur="166" decel="50000">
                                          <p:stCondLst>
                                            <p:cond delay="1338"/>
                                          </p:stCondLst>
                                        </p:cTn>
                                        <p:tgtEl>
                                          <p:spTgt spid="5"/>
                                        </p:tgtEl>
                                      </p:cBhvr>
                                      <p:to x="100000" y="100000"/>
                                    </p:animScale>
                                    <p:animScale>
                                      <p:cBhvr>
                                        <p:cTn id="155" dur="26">
                                          <p:stCondLst>
                                            <p:cond delay="1642"/>
                                          </p:stCondLst>
                                        </p:cTn>
                                        <p:tgtEl>
                                          <p:spTgt spid="5"/>
                                        </p:tgtEl>
                                      </p:cBhvr>
                                      <p:to x="100000" y="90000"/>
                                    </p:animScale>
                                    <p:animScale>
                                      <p:cBhvr>
                                        <p:cTn id="156" dur="166" decel="50000">
                                          <p:stCondLst>
                                            <p:cond delay="1668"/>
                                          </p:stCondLst>
                                        </p:cTn>
                                        <p:tgtEl>
                                          <p:spTgt spid="5"/>
                                        </p:tgtEl>
                                      </p:cBhvr>
                                      <p:to x="100000" y="100000"/>
                                    </p:animScale>
                                    <p:animScale>
                                      <p:cBhvr>
                                        <p:cTn id="157" dur="26">
                                          <p:stCondLst>
                                            <p:cond delay="1808"/>
                                          </p:stCondLst>
                                        </p:cTn>
                                        <p:tgtEl>
                                          <p:spTgt spid="5"/>
                                        </p:tgtEl>
                                      </p:cBhvr>
                                      <p:to x="100000" y="95000"/>
                                    </p:animScale>
                                    <p:animScale>
                                      <p:cBhvr>
                                        <p:cTn id="158" dur="166" decel="50000">
                                          <p:stCondLst>
                                            <p:cond delay="1834"/>
                                          </p:stCondLst>
                                        </p:cTn>
                                        <p:tgtEl>
                                          <p:spTgt spid="5"/>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nodeType="clickEffect">
                                  <p:stCondLst>
                                    <p:cond delay="0"/>
                                  </p:stCondLst>
                                  <p:childTnLst>
                                    <p:set>
                                      <p:cBhvr>
                                        <p:cTn id="162" dur="1" fill="hold">
                                          <p:stCondLst>
                                            <p:cond delay="0"/>
                                          </p:stCondLst>
                                        </p:cTn>
                                        <p:tgtEl>
                                          <p:spTgt spid="3">
                                            <p:txEl>
                                              <p:pRg st="7" end="7"/>
                                            </p:txEl>
                                          </p:spTgt>
                                        </p:tgtEl>
                                        <p:attrNameLst>
                                          <p:attrName>style.visibility</p:attrName>
                                        </p:attrNameLst>
                                      </p:cBhvr>
                                      <p:to>
                                        <p:strVal val="visible"/>
                                      </p:to>
                                    </p:set>
                                    <p:animEffect transition="in" filter="wipe(down)">
                                      <p:cBhvr>
                                        <p:cTn id="163" dur="580">
                                          <p:stCondLst>
                                            <p:cond delay="0"/>
                                          </p:stCondLst>
                                        </p:cTn>
                                        <p:tgtEl>
                                          <p:spTgt spid="3">
                                            <p:txEl>
                                              <p:pRg st="7" end="7"/>
                                            </p:txEl>
                                          </p:spTgt>
                                        </p:tgtEl>
                                      </p:cBhvr>
                                    </p:animEffect>
                                    <p:anim calcmode="lin" valueType="num">
                                      <p:cBhvr>
                                        <p:cTn id="16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69" dur="26">
                                          <p:stCondLst>
                                            <p:cond delay="650"/>
                                          </p:stCondLst>
                                        </p:cTn>
                                        <p:tgtEl>
                                          <p:spTgt spid="3">
                                            <p:txEl>
                                              <p:pRg st="7" end="7"/>
                                            </p:txEl>
                                          </p:spTgt>
                                        </p:tgtEl>
                                      </p:cBhvr>
                                      <p:to x="100000" y="60000"/>
                                    </p:animScale>
                                    <p:animScale>
                                      <p:cBhvr>
                                        <p:cTn id="170" dur="166" decel="50000">
                                          <p:stCondLst>
                                            <p:cond delay="676"/>
                                          </p:stCondLst>
                                        </p:cTn>
                                        <p:tgtEl>
                                          <p:spTgt spid="3">
                                            <p:txEl>
                                              <p:pRg st="7" end="7"/>
                                            </p:txEl>
                                          </p:spTgt>
                                        </p:tgtEl>
                                      </p:cBhvr>
                                      <p:to x="100000" y="100000"/>
                                    </p:animScale>
                                    <p:animScale>
                                      <p:cBhvr>
                                        <p:cTn id="171" dur="26">
                                          <p:stCondLst>
                                            <p:cond delay="1312"/>
                                          </p:stCondLst>
                                        </p:cTn>
                                        <p:tgtEl>
                                          <p:spTgt spid="3">
                                            <p:txEl>
                                              <p:pRg st="7" end="7"/>
                                            </p:txEl>
                                          </p:spTgt>
                                        </p:tgtEl>
                                      </p:cBhvr>
                                      <p:to x="100000" y="80000"/>
                                    </p:animScale>
                                    <p:animScale>
                                      <p:cBhvr>
                                        <p:cTn id="172" dur="166" decel="50000">
                                          <p:stCondLst>
                                            <p:cond delay="1338"/>
                                          </p:stCondLst>
                                        </p:cTn>
                                        <p:tgtEl>
                                          <p:spTgt spid="3">
                                            <p:txEl>
                                              <p:pRg st="7" end="7"/>
                                            </p:txEl>
                                          </p:spTgt>
                                        </p:tgtEl>
                                      </p:cBhvr>
                                      <p:to x="100000" y="100000"/>
                                    </p:animScale>
                                    <p:animScale>
                                      <p:cBhvr>
                                        <p:cTn id="173" dur="26">
                                          <p:stCondLst>
                                            <p:cond delay="1642"/>
                                          </p:stCondLst>
                                        </p:cTn>
                                        <p:tgtEl>
                                          <p:spTgt spid="3">
                                            <p:txEl>
                                              <p:pRg st="7" end="7"/>
                                            </p:txEl>
                                          </p:spTgt>
                                        </p:tgtEl>
                                      </p:cBhvr>
                                      <p:to x="100000" y="90000"/>
                                    </p:animScale>
                                    <p:animScale>
                                      <p:cBhvr>
                                        <p:cTn id="174" dur="166" decel="50000">
                                          <p:stCondLst>
                                            <p:cond delay="1668"/>
                                          </p:stCondLst>
                                        </p:cTn>
                                        <p:tgtEl>
                                          <p:spTgt spid="3">
                                            <p:txEl>
                                              <p:pRg st="7" end="7"/>
                                            </p:txEl>
                                          </p:spTgt>
                                        </p:tgtEl>
                                      </p:cBhvr>
                                      <p:to x="100000" y="100000"/>
                                    </p:animScale>
                                    <p:animScale>
                                      <p:cBhvr>
                                        <p:cTn id="175" dur="26">
                                          <p:stCondLst>
                                            <p:cond delay="1808"/>
                                          </p:stCondLst>
                                        </p:cTn>
                                        <p:tgtEl>
                                          <p:spTgt spid="3">
                                            <p:txEl>
                                              <p:pRg st="7" end="7"/>
                                            </p:txEl>
                                          </p:spTgt>
                                        </p:tgtEl>
                                      </p:cBhvr>
                                      <p:to x="100000" y="95000"/>
                                    </p:animScale>
                                    <p:animScale>
                                      <p:cBhvr>
                                        <p:cTn id="176" dur="166" decel="50000">
                                          <p:stCondLst>
                                            <p:cond delay="1834"/>
                                          </p:stCondLst>
                                        </p:cTn>
                                        <p:tgtEl>
                                          <p:spTgt spid="3">
                                            <p:txEl>
                                              <p:pRg st="7" end="7"/>
                                            </p:txEl>
                                          </p:spTgt>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26" presetClass="entr" presetSubtype="0" fill="hold" nodeType="clickEffect">
                                  <p:stCondLst>
                                    <p:cond delay="0"/>
                                  </p:stCondLst>
                                  <p:childTnLst>
                                    <p:set>
                                      <p:cBhvr>
                                        <p:cTn id="180" dur="1" fill="hold">
                                          <p:stCondLst>
                                            <p:cond delay="0"/>
                                          </p:stCondLst>
                                        </p:cTn>
                                        <p:tgtEl>
                                          <p:spTgt spid="3">
                                            <p:txEl>
                                              <p:pRg st="8" end="8"/>
                                            </p:txEl>
                                          </p:spTgt>
                                        </p:tgtEl>
                                        <p:attrNameLst>
                                          <p:attrName>style.visibility</p:attrName>
                                        </p:attrNameLst>
                                      </p:cBhvr>
                                      <p:to>
                                        <p:strVal val="visible"/>
                                      </p:to>
                                    </p:set>
                                    <p:animEffect transition="in" filter="wipe(down)">
                                      <p:cBhvr>
                                        <p:cTn id="181" dur="580">
                                          <p:stCondLst>
                                            <p:cond delay="0"/>
                                          </p:stCondLst>
                                        </p:cTn>
                                        <p:tgtEl>
                                          <p:spTgt spid="3">
                                            <p:txEl>
                                              <p:pRg st="8" end="8"/>
                                            </p:txEl>
                                          </p:spTgt>
                                        </p:tgtEl>
                                      </p:cBhvr>
                                    </p:animEffect>
                                    <p:anim calcmode="lin" valueType="num">
                                      <p:cBhvr>
                                        <p:cTn id="18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87" dur="26">
                                          <p:stCondLst>
                                            <p:cond delay="650"/>
                                          </p:stCondLst>
                                        </p:cTn>
                                        <p:tgtEl>
                                          <p:spTgt spid="3">
                                            <p:txEl>
                                              <p:pRg st="8" end="8"/>
                                            </p:txEl>
                                          </p:spTgt>
                                        </p:tgtEl>
                                      </p:cBhvr>
                                      <p:to x="100000" y="60000"/>
                                    </p:animScale>
                                    <p:animScale>
                                      <p:cBhvr>
                                        <p:cTn id="188" dur="166" decel="50000">
                                          <p:stCondLst>
                                            <p:cond delay="676"/>
                                          </p:stCondLst>
                                        </p:cTn>
                                        <p:tgtEl>
                                          <p:spTgt spid="3">
                                            <p:txEl>
                                              <p:pRg st="8" end="8"/>
                                            </p:txEl>
                                          </p:spTgt>
                                        </p:tgtEl>
                                      </p:cBhvr>
                                      <p:to x="100000" y="100000"/>
                                    </p:animScale>
                                    <p:animScale>
                                      <p:cBhvr>
                                        <p:cTn id="189" dur="26">
                                          <p:stCondLst>
                                            <p:cond delay="1312"/>
                                          </p:stCondLst>
                                        </p:cTn>
                                        <p:tgtEl>
                                          <p:spTgt spid="3">
                                            <p:txEl>
                                              <p:pRg st="8" end="8"/>
                                            </p:txEl>
                                          </p:spTgt>
                                        </p:tgtEl>
                                      </p:cBhvr>
                                      <p:to x="100000" y="80000"/>
                                    </p:animScale>
                                    <p:animScale>
                                      <p:cBhvr>
                                        <p:cTn id="190" dur="166" decel="50000">
                                          <p:stCondLst>
                                            <p:cond delay="1338"/>
                                          </p:stCondLst>
                                        </p:cTn>
                                        <p:tgtEl>
                                          <p:spTgt spid="3">
                                            <p:txEl>
                                              <p:pRg st="8" end="8"/>
                                            </p:txEl>
                                          </p:spTgt>
                                        </p:tgtEl>
                                      </p:cBhvr>
                                      <p:to x="100000" y="100000"/>
                                    </p:animScale>
                                    <p:animScale>
                                      <p:cBhvr>
                                        <p:cTn id="191" dur="26">
                                          <p:stCondLst>
                                            <p:cond delay="1642"/>
                                          </p:stCondLst>
                                        </p:cTn>
                                        <p:tgtEl>
                                          <p:spTgt spid="3">
                                            <p:txEl>
                                              <p:pRg st="8" end="8"/>
                                            </p:txEl>
                                          </p:spTgt>
                                        </p:tgtEl>
                                      </p:cBhvr>
                                      <p:to x="100000" y="90000"/>
                                    </p:animScale>
                                    <p:animScale>
                                      <p:cBhvr>
                                        <p:cTn id="192" dur="166" decel="50000">
                                          <p:stCondLst>
                                            <p:cond delay="1668"/>
                                          </p:stCondLst>
                                        </p:cTn>
                                        <p:tgtEl>
                                          <p:spTgt spid="3">
                                            <p:txEl>
                                              <p:pRg st="8" end="8"/>
                                            </p:txEl>
                                          </p:spTgt>
                                        </p:tgtEl>
                                      </p:cBhvr>
                                      <p:to x="100000" y="100000"/>
                                    </p:animScale>
                                    <p:animScale>
                                      <p:cBhvr>
                                        <p:cTn id="193" dur="26">
                                          <p:stCondLst>
                                            <p:cond delay="1808"/>
                                          </p:stCondLst>
                                        </p:cTn>
                                        <p:tgtEl>
                                          <p:spTgt spid="3">
                                            <p:txEl>
                                              <p:pRg st="8" end="8"/>
                                            </p:txEl>
                                          </p:spTgt>
                                        </p:tgtEl>
                                      </p:cBhvr>
                                      <p:to x="100000" y="95000"/>
                                    </p:animScale>
                                    <p:animScale>
                                      <p:cBhvr>
                                        <p:cTn id="194"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DFFC-F931-B40B-74CD-F83C31B7CFCE}"/>
              </a:ext>
            </a:extLst>
          </p:cNvPr>
          <p:cNvSpPr>
            <a:spLocks noGrp="1"/>
          </p:cNvSpPr>
          <p:nvPr>
            <p:ph type="title"/>
          </p:nvPr>
        </p:nvSpPr>
        <p:spPr/>
        <p:txBody>
          <a:bodyPr/>
          <a:lstStyle/>
          <a:p>
            <a:r>
              <a:rPr lang="en-US" dirty="0"/>
              <a:t>A </a:t>
            </a:r>
            <a:r>
              <a:rPr lang="en-US" dirty="0" err="1"/>
              <a:t>levegőszennyezés</a:t>
            </a:r>
            <a:r>
              <a:rPr lang="en-US" dirty="0"/>
              <a:t> </a:t>
            </a:r>
            <a:r>
              <a:rPr lang="en-US" dirty="0" err="1"/>
              <a:t>hatásai</a:t>
            </a:r>
            <a:r>
              <a:rPr lang="en-US" dirty="0"/>
              <a:t> – </a:t>
            </a:r>
            <a:br>
              <a:rPr lang="hu-HU" dirty="0"/>
            </a:br>
            <a:r>
              <a:rPr lang="hu-HU" dirty="0"/>
              <a:t>A savas esők</a:t>
            </a:r>
            <a:endParaRPr lang="en-US" dirty="0"/>
          </a:p>
        </p:txBody>
      </p:sp>
      <p:sp>
        <p:nvSpPr>
          <p:cNvPr id="3" name="Content Placeholder 2">
            <a:extLst>
              <a:ext uri="{FF2B5EF4-FFF2-40B4-BE49-F238E27FC236}">
                <a16:creationId xmlns:a16="http://schemas.microsoft.com/office/drawing/2014/main" id="{6DDD8D01-0C18-56E7-06C2-DE32BB45E026}"/>
              </a:ext>
            </a:extLst>
          </p:cNvPr>
          <p:cNvSpPr>
            <a:spLocks noGrp="1"/>
          </p:cNvSpPr>
          <p:nvPr>
            <p:ph idx="1"/>
          </p:nvPr>
        </p:nvSpPr>
        <p:spPr>
          <a:xfrm>
            <a:off x="677334" y="2047874"/>
            <a:ext cx="8376596" cy="4380917"/>
          </a:xfrm>
        </p:spPr>
        <p:txBody>
          <a:bodyPr/>
          <a:lstStyle/>
          <a:p>
            <a:pPr algn="just"/>
            <a:r>
              <a:rPr lang="en-US" sz="2000" b="1" dirty="0"/>
              <a:t>A </a:t>
            </a:r>
            <a:r>
              <a:rPr lang="en-US" sz="2000" b="1" dirty="0" err="1"/>
              <a:t>természetes</a:t>
            </a:r>
            <a:r>
              <a:rPr lang="en-US" sz="2000" b="1" dirty="0"/>
              <a:t> </a:t>
            </a:r>
            <a:r>
              <a:rPr lang="en-US" sz="2000" b="1" dirty="0" err="1"/>
              <a:t>esővíz</a:t>
            </a:r>
            <a:r>
              <a:rPr lang="en-US" sz="2000" b="1" dirty="0"/>
              <a:t> </a:t>
            </a:r>
            <a:r>
              <a:rPr lang="en-US" sz="2000" b="1" dirty="0" err="1"/>
              <a:t>enyhén</a:t>
            </a:r>
            <a:r>
              <a:rPr lang="en-US" sz="2000" b="1" dirty="0"/>
              <a:t> </a:t>
            </a:r>
            <a:r>
              <a:rPr lang="en-US" sz="2000" b="1" dirty="0" err="1"/>
              <a:t>savas</a:t>
            </a:r>
            <a:r>
              <a:rPr lang="en-US" sz="2000" b="1" dirty="0"/>
              <a:t> </a:t>
            </a:r>
            <a:r>
              <a:rPr lang="en-US" sz="2000" b="1" dirty="0" err="1"/>
              <a:t>kémhatású</a:t>
            </a:r>
            <a:r>
              <a:rPr lang="en-US" sz="2000" b="1" dirty="0"/>
              <a:t>.</a:t>
            </a:r>
            <a:endParaRPr lang="hu-HU" sz="2000" b="1" dirty="0"/>
          </a:p>
          <a:p>
            <a:pPr algn="just"/>
            <a:r>
              <a:rPr lang="en-US" sz="2000" b="1" dirty="0" err="1"/>
              <a:t>Egyes</a:t>
            </a:r>
            <a:r>
              <a:rPr lang="en-US" sz="2000" b="1" dirty="0"/>
              <a:t> </a:t>
            </a:r>
            <a:r>
              <a:rPr lang="en-US" sz="2000" b="1" dirty="0" err="1"/>
              <a:t>levegőszennyező</a:t>
            </a:r>
            <a:r>
              <a:rPr lang="en-US" sz="2000" b="1" dirty="0"/>
              <a:t> </a:t>
            </a:r>
            <a:r>
              <a:rPr lang="en-US" sz="2000" b="1" dirty="0" err="1"/>
              <a:t>gázok</a:t>
            </a:r>
            <a:r>
              <a:rPr lang="en-US" sz="2000" b="1" dirty="0"/>
              <a:t> </a:t>
            </a:r>
            <a:r>
              <a:rPr lang="en-US" sz="2000" b="1" i="0" dirty="0">
                <a:solidFill>
                  <a:srgbClr val="2D2D2D"/>
                </a:solidFill>
                <a:effectLst/>
                <a:latin typeface="Open Sans" panose="020B0606030504020204" pitchFamily="34" charset="0"/>
              </a:rPr>
              <a:t>(SO</a:t>
            </a:r>
            <a:r>
              <a:rPr lang="en-US" sz="2000" b="1" i="0" baseline="-25000" dirty="0">
                <a:solidFill>
                  <a:srgbClr val="2D2D2D"/>
                </a:solidFill>
                <a:effectLst/>
                <a:latin typeface="Open Sans" panose="020B0606030504020204" pitchFamily="34" charset="0"/>
              </a:rPr>
              <a:t>2</a:t>
            </a:r>
            <a:r>
              <a:rPr lang="en-US" sz="2000" b="1" i="0" dirty="0">
                <a:solidFill>
                  <a:srgbClr val="2D2D2D"/>
                </a:solidFill>
                <a:effectLst/>
                <a:latin typeface="Open Sans" panose="020B0606030504020204" pitchFamily="34" charset="0"/>
              </a:rPr>
              <a:t>, NO</a:t>
            </a:r>
            <a:r>
              <a:rPr lang="en-US" sz="2000" b="1" i="0" baseline="-25000" dirty="0">
                <a:solidFill>
                  <a:srgbClr val="2D2D2D"/>
                </a:solidFill>
                <a:effectLst/>
                <a:latin typeface="Open Sans" panose="020B0606030504020204" pitchFamily="34" charset="0"/>
              </a:rPr>
              <a:t>2</a:t>
            </a:r>
            <a:r>
              <a:rPr lang="en-US" sz="2000" b="1" i="0" dirty="0">
                <a:solidFill>
                  <a:srgbClr val="2D2D2D"/>
                </a:solidFill>
                <a:effectLst/>
                <a:latin typeface="Open Sans" panose="020B0606030504020204" pitchFamily="34" charset="0"/>
              </a:rPr>
              <a:t>) </a:t>
            </a:r>
            <a:r>
              <a:rPr lang="en-US" sz="2000" b="1" dirty="0"/>
              <a:t>a </a:t>
            </a:r>
            <a:r>
              <a:rPr lang="en-US" sz="2000" b="1" dirty="0" err="1"/>
              <a:t>csapadékvízben</a:t>
            </a:r>
            <a:r>
              <a:rPr lang="en-US" sz="2000" b="1" dirty="0"/>
              <a:t> </a:t>
            </a:r>
            <a:r>
              <a:rPr lang="en-US" sz="2000" b="1" dirty="0" err="1"/>
              <a:t>feloldódva</a:t>
            </a:r>
            <a:r>
              <a:rPr lang="en-US" sz="2000" b="1" dirty="0"/>
              <a:t> </a:t>
            </a:r>
            <a:r>
              <a:rPr lang="hu-HU" sz="2000" b="1" dirty="0"/>
              <a:t>savvá alakulnak</a:t>
            </a:r>
            <a:r>
              <a:rPr lang="en-US" sz="2000" b="1" dirty="0"/>
              <a:t> </a:t>
            </a:r>
            <a:endParaRPr lang="hu-HU" sz="2000" b="1" dirty="0"/>
          </a:p>
          <a:p>
            <a:pPr algn="just"/>
            <a:r>
              <a:rPr lang="en-US" sz="2000" b="1" dirty="0"/>
              <a:t>Ha a </a:t>
            </a:r>
            <a:r>
              <a:rPr lang="en-US" sz="2000" b="1" dirty="0" err="1"/>
              <a:t>lehulló</a:t>
            </a:r>
            <a:r>
              <a:rPr lang="en-US" sz="2000" b="1" dirty="0"/>
              <a:t> </a:t>
            </a:r>
            <a:r>
              <a:rPr lang="en-US" sz="2000" b="1" dirty="0" err="1"/>
              <a:t>csapadék</a:t>
            </a:r>
            <a:r>
              <a:rPr lang="en-US" sz="2000" b="1" dirty="0"/>
              <a:t> pH-</a:t>
            </a:r>
            <a:r>
              <a:rPr lang="en-US" sz="2000" b="1" dirty="0" err="1"/>
              <a:t>értéke</a:t>
            </a:r>
            <a:r>
              <a:rPr lang="en-US" sz="2000" b="1" dirty="0"/>
              <a:t> 5 </a:t>
            </a:r>
            <a:r>
              <a:rPr lang="en-US" sz="2000" b="1" dirty="0" err="1"/>
              <a:t>vagy</a:t>
            </a:r>
            <a:r>
              <a:rPr lang="en-US" sz="2000" b="1" dirty="0"/>
              <a:t> </a:t>
            </a:r>
            <a:r>
              <a:rPr lang="en-US" sz="2000" b="1" dirty="0" err="1"/>
              <a:t>annál</a:t>
            </a:r>
            <a:r>
              <a:rPr lang="en-US" sz="2000" b="1" dirty="0"/>
              <a:t> </a:t>
            </a:r>
            <a:r>
              <a:rPr lang="en-US" sz="2000" b="1" dirty="0" err="1"/>
              <a:t>kisebb</a:t>
            </a:r>
            <a:r>
              <a:rPr lang="en-US" sz="2000" b="1" dirty="0"/>
              <a:t>, </a:t>
            </a:r>
            <a:r>
              <a:rPr lang="en-US" sz="2000" b="1" dirty="0" err="1"/>
              <a:t>savas</a:t>
            </a:r>
            <a:r>
              <a:rPr lang="en-US" sz="2000" b="1" dirty="0"/>
              <a:t> </a:t>
            </a:r>
            <a:r>
              <a:rPr lang="en-US" sz="2000" b="1" dirty="0" err="1"/>
              <a:t>esőről</a:t>
            </a:r>
            <a:r>
              <a:rPr lang="en-US" sz="2000" b="1" dirty="0"/>
              <a:t> </a:t>
            </a:r>
            <a:r>
              <a:rPr lang="en-US" sz="2000" b="1" dirty="0" err="1"/>
              <a:t>beszélünk</a:t>
            </a:r>
            <a:r>
              <a:rPr lang="en-US" sz="2000" b="1" dirty="0"/>
              <a:t>.</a:t>
            </a:r>
            <a:endParaRPr lang="hu-HU" sz="2000" b="1" dirty="0"/>
          </a:p>
          <a:p>
            <a:pPr algn="just"/>
            <a:r>
              <a:rPr lang="hu-HU" sz="2000" b="1" dirty="0"/>
              <a:t>A savas eső az élő és élettelen környezetünket egyaránt károsítja:</a:t>
            </a:r>
          </a:p>
          <a:p>
            <a:pPr lvl="1" algn="just">
              <a:buFont typeface="Wingdings" panose="05000000000000000000" pitchFamily="2" charset="2"/>
              <a:buChar char="q"/>
            </a:pPr>
            <a:r>
              <a:rPr lang="hu-HU" sz="1800" b="1" dirty="0"/>
              <a:t>Megváltoztatja a klorofill molekulaszerkezetét, ezáltal gátolja a fotoszintézist.</a:t>
            </a:r>
          </a:p>
          <a:p>
            <a:pPr lvl="1" algn="just">
              <a:buFont typeface="Wingdings" panose="05000000000000000000" pitchFamily="2" charset="2"/>
              <a:buChar char="q"/>
            </a:pPr>
            <a:r>
              <a:rPr lang="hu-HU" sz="1800" b="1" dirty="0"/>
              <a:t>Különösen érzékenyek a savas esőre a tűlevelű erdők.</a:t>
            </a:r>
          </a:p>
          <a:p>
            <a:pPr lvl="1" algn="just">
              <a:buFont typeface="Wingdings" panose="05000000000000000000" pitchFamily="2" charset="2"/>
              <a:buChar char="q"/>
            </a:pPr>
            <a:r>
              <a:rPr lang="en-US" sz="1800" b="1" dirty="0"/>
              <a:t>A </a:t>
            </a:r>
            <a:r>
              <a:rPr lang="en-US" sz="1800" b="1" dirty="0" err="1"/>
              <a:t>savas</a:t>
            </a:r>
            <a:r>
              <a:rPr lang="en-US" sz="1800" b="1" dirty="0"/>
              <a:t> </a:t>
            </a:r>
            <a:r>
              <a:rPr lang="en-US" sz="1800" b="1" dirty="0" err="1"/>
              <a:t>csapadék</a:t>
            </a:r>
            <a:r>
              <a:rPr lang="en-US" sz="1800" b="1" dirty="0"/>
              <a:t> </a:t>
            </a:r>
            <a:r>
              <a:rPr lang="en-US" sz="1800" b="1" dirty="0" err="1"/>
              <a:t>gyorsítja</a:t>
            </a:r>
            <a:r>
              <a:rPr lang="en-US" sz="1800" b="1" dirty="0"/>
              <a:t> a </a:t>
            </a:r>
            <a:r>
              <a:rPr lang="en-US" sz="1800" b="1" dirty="0" err="1"/>
              <a:t>mészkőépületek</a:t>
            </a:r>
            <a:r>
              <a:rPr lang="en-US" sz="1800" b="1" dirty="0"/>
              <a:t> </a:t>
            </a:r>
            <a:r>
              <a:rPr lang="en-US" sz="1800" b="1" dirty="0" err="1"/>
              <a:t>és</a:t>
            </a:r>
            <a:r>
              <a:rPr lang="en-US" sz="1800" b="1" dirty="0"/>
              <a:t> </a:t>
            </a:r>
            <a:r>
              <a:rPr lang="en-US" sz="1800" b="1" dirty="0" err="1"/>
              <a:t>szobrok</a:t>
            </a:r>
            <a:r>
              <a:rPr lang="en-US" sz="1800" b="1" dirty="0"/>
              <a:t> </a:t>
            </a:r>
            <a:r>
              <a:rPr lang="en-US" sz="1800" b="1" dirty="0" err="1"/>
              <a:t>pusztulását</a:t>
            </a:r>
            <a:r>
              <a:rPr lang="en-US" sz="1800" b="1" dirty="0"/>
              <a:t>, </a:t>
            </a:r>
            <a:r>
              <a:rPr lang="en-US" sz="1800" b="1" dirty="0" err="1"/>
              <a:t>valamint</a:t>
            </a:r>
            <a:r>
              <a:rPr lang="en-US" sz="1800" b="1" dirty="0"/>
              <a:t> a </a:t>
            </a:r>
            <a:r>
              <a:rPr lang="en-US" sz="1800" b="1" dirty="0" err="1"/>
              <a:t>fémtárgyak</a:t>
            </a:r>
            <a:r>
              <a:rPr lang="en-US" sz="1800" b="1" dirty="0"/>
              <a:t> </a:t>
            </a:r>
            <a:r>
              <a:rPr lang="en-US" sz="1800" b="1" dirty="0" err="1"/>
              <a:t>korrózióját</a:t>
            </a:r>
            <a:r>
              <a:rPr lang="en-US" sz="1800" b="1" dirty="0"/>
              <a:t> is.</a:t>
            </a:r>
          </a:p>
        </p:txBody>
      </p:sp>
      <p:pic>
        <p:nvPicPr>
          <p:cNvPr id="4" name="Picture 3">
            <a:extLst>
              <a:ext uri="{FF2B5EF4-FFF2-40B4-BE49-F238E27FC236}">
                <a16:creationId xmlns:a16="http://schemas.microsoft.com/office/drawing/2014/main" id="{4752DE7E-8EF9-2ACE-962E-860BCFF12A02}"/>
              </a:ext>
            </a:extLst>
          </p:cNvPr>
          <p:cNvPicPr>
            <a:picLocks noChangeAspect="1"/>
          </p:cNvPicPr>
          <p:nvPr/>
        </p:nvPicPr>
        <p:blipFill>
          <a:blip r:embed="rId2"/>
          <a:stretch>
            <a:fillRect/>
          </a:stretch>
        </p:blipFill>
        <p:spPr>
          <a:xfrm>
            <a:off x="7264089" y="488950"/>
            <a:ext cx="2381250" cy="1781175"/>
          </a:xfrm>
          <a:prstGeom prst="rect">
            <a:avLst/>
          </a:prstGeom>
        </p:spPr>
      </p:pic>
      <p:pic>
        <p:nvPicPr>
          <p:cNvPr id="6" name="Picture 5">
            <a:extLst>
              <a:ext uri="{FF2B5EF4-FFF2-40B4-BE49-F238E27FC236}">
                <a16:creationId xmlns:a16="http://schemas.microsoft.com/office/drawing/2014/main" id="{1DF44363-6635-DD8F-783C-911DAB860955}"/>
              </a:ext>
            </a:extLst>
          </p:cNvPr>
          <p:cNvPicPr>
            <a:picLocks noChangeAspect="1"/>
          </p:cNvPicPr>
          <p:nvPr/>
        </p:nvPicPr>
        <p:blipFill>
          <a:blip r:embed="rId3"/>
          <a:stretch>
            <a:fillRect/>
          </a:stretch>
        </p:blipFill>
        <p:spPr>
          <a:xfrm>
            <a:off x="9790641" y="1657990"/>
            <a:ext cx="1724025" cy="2647950"/>
          </a:xfrm>
          <a:prstGeom prst="rect">
            <a:avLst/>
          </a:prstGeom>
        </p:spPr>
      </p:pic>
      <p:pic>
        <p:nvPicPr>
          <p:cNvPr id="8" name="Picture 7">
            <a:extLst>
              <a:ext uri="{FF2B5EF4-FFF2-40B4-BE49-F238E27FC236}">
                <a16:creationId xmlns:a16="http://schemas.microsoft.com/office/drawing/2014/main" id="{5BD2C994-B224-CCE5-BC3F-78596FE04149}"/>
              </a:ext>
            </a:extLst>
          </p:cNvPr>
          <p:cNvPicPr>
            <a:picLocks noChangeAspect="1"/>
          </p:cNvPicPr>
          <p:nvPr/>
        </p:nvPicPr>
        <p:blipFill>
          <a:blip r:embed="rId4"/>
          <a:stretch>
            <a:fillRect/>
          </a:stretch>
        </p:blipFill>
        <p:spPr>
          <a:xfrm>
            <a:off x="9053929" y="4391025"/>
            <a:ext cx="1847850" cy="2466975"/>
          </a:xfrm>
          <a:prstGeom prst="rect">
            <a:avLst/>
          </a:prstGeom>
        </p:spPr>
      </p:pic>
    </p:spTree>
    <p:extLst>
      <p:ext uri="{BB962C8B-B14F-4D97-AF65-F5344CB8AC3E}">
        <p14:creationId xmlns:p14="http://schemas.microsoft.com/office/powerpoint/2010/main" val="238750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ircle(in)">
                                      <p:cBhvr>
                                        <p:cTn id="3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ED2A-264D-614E-47AF-4C64DF0EAD4A}"/>
              </a:ext>
            </a:extLst>
          </p:cNvPr>
          <p:cNvSpPr>
            <a:spLocks noGrp="1"/>
          </p:cNvSpPr>
          <p:nvPr>
            <p:ph type="ctrTitle"/>
          </p:nvPr>
        </p:nvSpPr>
        <p:spPr>
          <a:xfrm>
            <a:off x="1507067" y="2404534"/>
            <a:ext cx="8275108" cy="1646302"/>
          </a:xfrm>
        </p:spPr>
        <p:txBody>
          <a:bodyPr/>
          <a:lstStyle/>
          <a:p>
            <a:r>
              <a:rPr lang="hu-HU" sz="8800" b="1" dirty="0">
                <a:solidFill>
                  <a:schemeClr val="bg1"/>
                </a:solidFill>
              </a:rPr>
              <a:t>Vízszennyezés</a:t>
            </a:r>
            <a:endParaRPr lang="en-US" sz="8800" b="1" dirty="0">
              <a:solidFill>
                <a:schemeClr val="bg1"/>
              </a:solidFill>
            </a:endParaRPr>
          </a:p>
        </p:txBody>
      </p:sp>
      <p:sp>
        <p:nvSpPr>
          <p:cNvPr id="3" name="Subtitle 2">
            <a:extLst>
              <a:ext uri="{FF2B5EF4-FFF2-40B4-BE49-F238E27FC236}">
                <a16:creationId xmlns:a16="http://schemas.microsoft.com/office/drawing/2014/main" id="{2A28BF52-3929-9466-0F8A-AD269A7C4EB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0613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CC81-18DC-ECBC-2861-9E20ABB2DD40}"/>
              </a:ext>
            </a:extLst>
          </p:cNvPr>
          <p:cNvSpPr>
            <a:spLocks noGrp="1"/>
          </p:cNvSpPr>
          <p:nvPr>
            <p:ph type="title"/>
          </p:nvPr>
        </p:nvSpPr>
        <p:spPr>
          <a:xfrm>
            <a:off x="264398" y="509658"/>
            <a:ext cx="8306336" cy="1023891"/>
          </a:xfrm>
        </p:spPr>
        <p:txBody>
          <a:bodyPr/>
          <a:lstStyle/>
          <a:p>
            <a:r>
              <a:rPr lang="en-US" dirty="0" err="1"/>
              <a:t>Vízszennyezés</a:t>
            </a:r>
            <a:endParaRPr lang="en-US" dirty="0"/>
          </a:p>
        </p:txBody>
      </p:sp>
      <p:sp>
        <p:nvSpPr>
          <p:cNvPr id="3" name="Content Placeholder 2">
            <a:extLst>
              <a:ext uri="{FF2B5EF4-FFF2-40B4-BE49-F238E27FC236}">
                <a16:creationId xmlns:a16="http://schemas.microsoft.com/office/drawing/2014/main" id="{88D2DFEE-537F-5AB4-EAD4-B4DBEC8D0C8D}"/>
              </a:ext>
            </a:extLst>
          </p:cNvPr>
          <p:cNvSpPr>
            <a:spLocks noGrp="1"/>
          </p:cNvSpPr>
          <p:nvPr>
            <p:ph idx="1"/>
          </p:nvPr>
        </p:nvSpPr>
        <p:spPr>
          <a:xfrm>
            <a:off x="3675354" y="2160589"/>
            <a:ext cx="5981830" cy="3880773"/>
          </a:xfrm>
        </p:spPr>
        <p:txBody>
          <a:bodyPr/>
          <a:lstStyle/>
          <a:p>
            <a:r>
              <a:rPr lang="hu-HU" b="1" i="0" dirty="0">
                <a:solidFill>
                  <a:srgbClr val="2D2D2D"/>
                </a:solidFill>
                <a:effectLst/>
                <a:latin typeface="Open Sans" panose="020B0606030504020204" pitchFamily="34" charset="0"/>
              </a:rPr>
              <a:t>A tiszta édesvíz életünk alapeleme. Testünk felépítéséhez és egészséges működéséhez nélkülözhetetlen. </a:t>
            </a:r>
          </a:p>
          <a:p>
            <a:endParaRPr lang="hu-HU" b="0" i="0" dirty="0">
              <a:solidFill>
                <a:srgbClr val="2D2D2D"/>
              </a:solidFill>
              <a:effectLst/>
              <a:latin typeface="Open Sans" panose="020B0606030504020204" pitchFamily="34" charset="0"/>
            </a:endParaRPr>
          </a:p>
          <a:p>
            <a:r>
              <a:rPr lang="hu-HU" b="1" i="0" dirty="0">
                <a:solidFill>
                  <a:srgbClr val="2D2D2D"/>
                </a:solidFill>
                <a:effectLst/>
                <a:latin typeface="Open Sans" panose="020B0606030504020204" pitchFamily="34" charset="0"/>
              </a:rPr>
              <a:t>A Föld </a:t>
            </a:r>
            <a:r>
              <a:rPr lang="hu-HU" b="1" i="1" u="sng" dirty="0">
                <a:solidFill>
                  <a:srgbClr val="2D2D2D"/>
                </a:solidFill>
                <a:effectLst/>
                <a:latin typeface="Open Sans" panose="020B0606030504020204" pitchFamily="34" charset="0"/>
              </a:rPr>
              <a:t>édesvízkészlete</a:t>
            </a:r>
            <a:r>
              <a:rPr lang="hu-HU" b="1" i="0" dirty="0">
                <a:solidFill>
                  <a:srgbClr val="2D2D2D"/>
                </a:solidFill>
                <a:effectLst/>
                <a:latin typeface="Open Sans" panose="020B0606030504020204" pitchFamily="34" charset="0"/>
              </a:rPr>
              <a:t> azonban véges, és ennek megőrzése egyre nehezebb feladat</a:t>
            </a:r>
          </a:p>
          <a:p>
            <a:pPr marL="0" indent="0">
              <a:buNone/>
            </a:pPr>
            <a:endParaRPr lang="hu-HU" b="0" i="0" dirty="0">
              <a:solidFill>
                <a:srgbClr val="2D2D2D"/>
              </a:solidFill>
              <a:effectLst/>
              <a:latin typeface="Open Sans" panose="020B0606030504020204" pitchFamily="34" charset="0"/>
            </a:endParaRPr>
          </a:p>
          <a:p>
            <a:r>
              <a:rPr lang="hu-HU" b="1" dirty="0">
                <a:solidFill>
                  <a:schemeClr val="tx1"/>
                </a:solidFill>
              </a:rPr>
              <a:t>A vízszennyezés minden olyan kémiai, fizikai vagy biológiai változás a víz minőségében, amely káros és pusztító hatással van az azt fogyasztó szervezetekre</a:t>
            </a:r>
            <a:r>
              <a:rPr lang="hu-HU" dirty="0">
                <a:solidFill>
                  <a:schemeClr val="tx1"/>
                </a:solidFill>
              </a:rPr>
              <a:t>.</a:t>
            </a:r>
            <a:endParaRPr lang="en-US" dirty="0">
              <a:solidFill>
                <a:schemeClr val="tx1"/>
              </a:solidFill>
            </a:endParaRPr>
          </a:p>
        </p:txBody>
      </p:sp>
      <p:sp>
        <p:nvSpPr>
          <p:cNvPr id="5" name="Thought Bubble: Cloud 4">
            <a:extLst>
              <a:ext uri="{FF2B5EF4-FFF2-40B4-BE49-F238E27FC236}">
                <a16:creationId xmlns:a16="http://schemas.microsoft.com/office/drawing/2014/main" id="{A108D24A-4C0F-6A28-2E92-E2B8EECCDAE0}"/>
              </a:ext>
            </a:extLst>
          </p:cNvPr>
          <p:cNvSpPr/>
          <p:nvPr/>
        </p:nvSpPr>
        <p:spPr>
          <a:xfrm>
            <a:off x="749956" y="1734247"/>
            <a:ext cx="2802259" cy="1873187"/>
          </a:xfrm>
          <a:prstGeom prst="cloudCallout">
            <a:avLst>
              <a:gd name="adj1" fmla="val 101064"/>
              <a:gd name="adj2" fmla="val 44630"/>
            </a:avLst>
          </a:prstGeom>
          <a:solidFill>
            <a:srgbClr val="00B0F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hu-HU" sz="1600" b="1" dirty="0">
                <a:latin typeface="Comic Sans MS" panose="030F0702030302020204" pitchFamily="66" charset="0"/>
              </a:rPr>
              <a:t>Az </a:t>
            </a:r>
            <a:r>
              <a:rPr lang="en-US" sz="1600" b="1" dirty="0" err="1">
                <a:latin typeface="Comic Sans MS" panose="030F0702030302020204" pitchFamily="66" charset="0"/>
              </a:rPr>
              <a:t>édesvíz</a:t>
            </a:r>
            <a:r>
              <a:rPr lang="en-US" sz="1600" b="1" dirty="0">
                <a:latin typeface="Comic Sans MS" panose="030F0702030302020204" pitchFamily="66" charset="0"/>
              </a:rPr>
              <a:t> </a:t>
            </a:r>
            <a:r>
              <a:rPr lang="en-US" sz="1600" b="1" dirty="0" err="1">
                <a:latin typeface="Comic Sans MS" panose="030F0702030302020204" pitchFamily="66" charset="0"/>
              </a:rPr>
              <a:t>mennyisége</a:t>
            </a:r>
            <a:r>
              <a:rPr lang="en-US" sz="1600" b="1" dirty="0">
                <a:latin typeface="Comic Sans MS" panose="030F0702030302020204" pitchFamily="66" charset="0"/>
              </a:rPr>
              <a:t> </a:t>
            </a:r>
            <a:r>
              <a:rPr lang="en-US" sz="1600" b="1" dirty="0" err="1">
                <a:latin typeface="Comic Sans MS" panose="030F0702030302020204" pitchFamily="66" charset="0"/>
              </a:rPr>
              <a:t>csupán</a:t>
            </a:r>
            <a:r>
              <a:rPr lang="en-US" sz="1600" b="1" dirty="0">
                <a:latin typeface="Comic Sans MS" panose="030F0702030302020204" pitchFamily="66" charset="0"/>
              </a:rPr>
              <a:t> 3%-a </a:t>
            </a:r>
            <a:r>
              <a:rPr lang="en-US" sz="1600" b="1" dirty="0" err="1">
                <a:latin typeface="Comic Sans MS" panose="030F0702030302020204" pitchFamily="66" charset="0"/>
              </a:rPr>
              <a:t>a</a:t>
            </a:r>
            <a:r>
              <a:rPr lang="en-US" sz="1600" b="1" dirty="0">
                <a:latin typeface="Comic Sans MS" panose="030F0702030302020204" pitchFamily="66" charset="0"/>
              </a:rPr>
              <a:t> </a:t>
            </a:r>
            <a:r>
              <a:rPr lang="en-US" sz="1600" b="1" dirty="0" err="1">
                <a:latin typeface="Comic Sans MS" panose="030F0702030302020204" pitchFamily="66" charset="0"/>
              </a:rPr>
              <a:t>Föld</a:t>
            </a:r>
            <a:r>
              <a:rPr lang="en-US" sz="1600" b="1" dirty="0">
                <a:latin typeface="Comic Sans MS" panose="030F0702030302020204" pitchFamily="66" charset="0"/>
              </a:rPr>
              <a:t> </a:t>
            </a:r>
            <a:r>
              <a:rPr lang="en-US" sz="1600" b="1" dirty="0" err="1">
                <a:latin typeface="Comic Sans MS" panose="030F0702030302020204" pitchFamily="66" charset="0"/>
              </a:rPr>
              <a:t>vízkészletének</a:t>
            </a:r>
            <a:endParaRPr lang="en-US" sz="1600" b="1" dirty="0">
              <a:latin typeface="Comic Sans MS" panose="030F0702030302020204" pitchFamily="66" charset="0"/>
            </a:endParaRPr>
          </a:p>
        </p:txBody>
      </p:sp>
      <p:pic>
        <p:nvPicPr>
          <p:cNvPr id="6" name="Picture 5">
            <a:extLst>
              <a:ext uri="{FF2B5EF4-FFF2-40B4-BE49-F238E27FC236}">
                <a16:creationId xmlns:a16="http://schemas.microsoft.com/office/drawing/2014/main" id="{E38309BF-F12C-1AF9-46CB-E81834905221}"/>
              </a:ext>
            </a:extLst>
          </p:cNvPr>
          <p:cNvPicPr>
            <a:picLocks noChangeAspect="1"/>
          </p:cNvPicPr>
          <p:nvPr/>
        </p:nvPicPr>
        <p:blipFill>
          <a:blip r:embed="rId2"/>
          <a:stretch>
            <a:fillRect/>
          </a:stretch>
        </p:blipFill>
        <p:spPr>
          <a:xfrm>
            <a:off x="4688954" y="317953"/>
            <a:ext cx="2628900" cy="1743075"/>
          </a:xfrm>
          <a:prstGeom prst="rect">
            <a:avLst/>
          </a:prstGeom>
        </p:spPr>
      </p:pic>
      <p:pic>
        <p:nvPicPr>
          <p:cNvPr id="7" name="Picture 6">
            <a:extLst>
              <a:ext uri="{FF2B5EF4-FFF2-40B4-BE49-F238E27FC236}">
                <a16:creationId xmlns:a16="http://schemas.microsoft.com/office/drawing/2014/main" id="{2960A16D-0871-1836-4B84-21E8AF853BF1}"/>
              </a:ext>
            </a:extLst>
          </p:cNvPr>
          <p:cNvPicPr>
            <a:picLocks noChangeAspect="1"/>
          </p:cNvPicPr>
          <p:nvPr/>
        </p:nvPicPr>
        <p:blipFill>
          <a:blip r:embed="rId3"/>
          <a:stretch>
            <a:fillRect/>
          </a:stretch>
        </p:blipFill>
        <p:spPr>
          <a:xfrm>
            <a:off x="806272" y="4363839"/>
            <a:ext cx="2745943" cy="2055622"/>
          </a:xfrm>
          <a:prstGeom prst="rect">
            <a:avLst/>
          </a:prstGeom>
        </p:spPr>
      </p:pic>
      <p:pic>
        <p:nvPicPr>
          <p:cNvPr id="4" name="Picture 3">
            <a:extLst>
              <a:ext uri="{FF2B5EF4-FFF2-40B4-BE49-F238E27FC236}">
                <a16:creationId xmlns:a16="http://schemas.microsoft.com/office/drawing/2014/main" id="{8F2B7404-8F17-C7DD-8051-529A91AA6984}"/>
              </a:ext>
            </a:extLst>
          </p:cNvPr>
          <p:cNvPicPr>
            <a:picLocks noChangeAspect="1"/>
          </p:cNvPicPr>
          <p:nvPr/>
        </p:nvPicPr>
        <p:blipFill>
          <a:blip r:embed="rId4"/>
          <a:stretch>
            <a:fillRect/>
          </a:stretch>
        </p:blipFill>
        <p:spPr>
          <a:xfrm>
            <a:off x="9070102" y="201191"/>
            <a:ext cx="2857500" cy="1771650"/>
          </a:xfrm>
          <a:prstGeom prst="rect">
            <a:avLst/>
          </a:prstGeom>
        </p:spPr>
      </p:pic>
    </p:spTree>
    <p:extLst>
      <p:ext uri="{BB962C8B-B14F-4D97-AF65-F5344CB8AC3E}">
        <p14:creationId xmlns:p14="http://schemas.microsoft.com/office/powerpoint/2010/main" val="138141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C1E5A-1599-2CB1-C6F2-3EDA1204B282}"/>
              </a:ext>
            </a:extLst>
          </p:cNvPr>
          <p:cNvSpPr>
            <a:spLocks noGrp="1"/>
          </p:cNvSpPr>
          <p:nvPr>
            <p:ph type="ctrTitle"/>
          </p:nvPr>
        </p:nvSpPr>
        <p:spPr/>
        <p:txBody>
          <a:bodyPr/>
          <a:lstStyle/>
          <a:p>
            <a:r>
              <a:rPr lang="ro-MD" dirty="0"/>
              <a:t>K</a:t>
            </a:r>
            <a:r>
              <a:rPr lang="hu-HU" dirty="0"/>
              <a:t>ÖRNYEZETSZENNYEZÉS</a:t>
            </a:r>
            <a:endParaRPr lang="en-US" dirty="0"/>
          </a:p>
        </p:txBody>
      </p:sp>
      <p:sp>
        <p:nvSpPr>
          <p:cNvPr id="3" name="Subtitle 2">
            <a:extLst>
              <a:ext uri="{FF2B5EF4-FFF2-40B4-BE49-F238E27FC236}">
                <a16:creationId xmlns:a16="http://schemas.microsoft.com/office/drawing/2014/main" id="{577A1F7B-C35C-B147-7C8A-8D29ABD46D7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5714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A0AC-B260-C02F-55D1-777E894AA845}"/>
              </a:ext>
            </a:extLst>
          </p:cNvPr>
          <p:cNvSpPr>
            <a:spLocks noGrp="1"/>
          </p:cNvSpPr>
          <p:nvPr>
            <p:ph type="title"/>
          </p:nvPr>
        </p:nvSpPr>
        <p:spPr>
          <a:xfrm>
            <a:off x="677334" y="289909"/>
            <a:ext cx="8596668" cy="1320800"/>
          </a:xfrm>
        </p:spPr>
        <p:txBody>
          <a:bodyPr/>
          <a:lstStyle/>
          <a:p>
            <a:r>
              <a:rPr lang="hu-HU" dirty="0"/>
              <a:t>Vízszennyezés</a:t>
            </a:r>
            <a:br>
              <a:rPr lang="hu-HU" dirty="0"/>
            </a:br>
            <a:r>
              <a:rPr lang="hu-HU" dirty="0"/>
              <a:t>Szennyező források</a:t>
            </a:r>
            <a:endParaRPr lang="en-US" dirty="0"/>
          </a:p>
        </p:txBody>
      </p:sp>
      <p:sp>
        <p:nvSpPr>
          <p:cNvPr id="3" name="Content Placeholder 2">
            <a:extLst>
              <a:ext uri="{FF2B5EF4-FFF2-40B4-BE49-F238E27FC236}">
                <a16:creationId xmlns:a16="http://schemas.microsoft.com/office/drawing/2014/main" id="{D7037AB8-3BC3-48CC-43ED-27E92AA2D448}"/>
              </a:ext>
            </a:extLst>
          </p:cNvPr>
          <p:cNvSpPr>
            <a:spLocks noGrp="1"/>
          </p:cNvSpPr>
          <p:nvPr>
            <p:ph idx="1"/>
          </p:nvPr>
        </p:nvSpPr>
        <p:spPr>
          <a:xfrm>
            <a:off x="798632" y="1892324"/>
            <a:ext cx="5954593" cy="3880773"/>
          </a:xfrm>
        </p:spPr>
        <p:txBody>
          <a:bodyPr>
            <a:normAutofit/>
          </a:bodyPr>
          <a:lstStyle/>
          <a:p>
            <a:r>
              <a:rPr lang="hu-HU" sz="2000" b="1" dirty="0"/>
              <a:t>Háztartási szennyvizek. Általában a folyókba, tengerekbe vezetik.</a:t>
            </a:r>
          </a:p>
          <a:p>
            <a:r>
              <a:rPr lang="hu-HU" sz="2000" b="1" dirty="0"/>
              <a:t> Ipari szennyvizek. (savak, lúgok, fémek, szerves, radioaktív, hő).</a:t>
            </a:r>
          </a:p>
          <a:p>
            <a:r>
              <a:rPr lang="hu-HU" sz="2000" b="1" dirty="0"/>
              <a:t>Mezőgazdasági szennyvizek. Üledékek, állati hulladékok, műtrágya.</a:t>
            </a:r>
          </a:p>
          <a:p>
            <a:r>
              <a:rPr lang="hu-HU" sz="2000" b="1" dirty="0"/>
              <a:t>Szállítási szennyvizek. (Olajszállítás, hajó, gépjármű, repülőgép stb). </a:t>
            </a:r>
          </a:p>
        </p:txBody>
      </p:sp>
      <p:pic>
        <p:nvPicPr>
          <p:cNvPr id="4" name="Picture 3">
            <a:hlinkClick r:id="rId2"/>
            <a:extLst>
              <a:ext uri="{FF2B5EF4-FFF2-40B4-BE49-F238E27FC236}">
                <a16:creationId xmlns:a16="http://schemas.microsoft.com/office/drawing/2014/main" id="{B836C5ED-5B0C-5552-B71F-026079C8D1E1}"/>
              </a:ext>
            </a:extLst>
          </p:cNvPr>
          <p:cNvPicPr>
            <a:picLocks noChangeAspect="1"/>
          </p:cNvPicPr>
          <p:nvPr/>
        </p:nvPicPr>
        <p:blipFill>
          <a:blip r:embed="rId3"/>
          <a:stretch>
            <a:fillRect/>
          </a:stretch>
        </p:blipFill>
        <p:spPr>
          <a:xfrm>
            <a:off x="7278185" y="2456219"/>
            <a:ext cx="3991633" cy="2246719"/>
          </a:xfrm>
          <a:prstGeom prst="rect">
            <a:avLst/>
          </a:prstGeom>
        </p:spPr>
      </p:pic>
      <p:pic>
        <p:nvPicPr>
          <p:cNvPr id="5" name="Picture 4">
            <a:hlinkClick r:id="rId2"/>
            <a:extLst>
              <a:ext uri="{FF2B5EF4-FFF2-40B4-BE49-F238E27FC236}">
                <a16:creationId xmlns:a16="http://schemas.microsoft.com/office/drawing/2014/main" id="{2986A18A-6915-90CF-A57B-731B01781EF9}"/>
              </a:ext>
            </a:extLst>
          </p:cNvPr>
          <p:cNvPicPr>
            <a:picLocks noChangeAspect="1"/>
          </p:cNvPicPr>
          <p:nvPr/>
        </p:nvPicPr>
        <p:blipFill>
          <a:blip r:embed="rId4"/>
          <a:stretch>
            <a:fillRect/>
          </a:stretch>
        </p:blipFill>
        <p:spPr>
          <a:xfrm>
            <a:off x="10275129" y="5657916"/>
            <a:ext cx="1627773" cy="963251"/>
          </a:xfrm>
          <a:prstGeom prst="rect">
            <a:avLst/>
          </a:prstGeom>
        </p:spPr>
      </p:pic>
      <p:pic>
        <p:nvPicPr>
          <p:cNvPr id="6" name="Picture 5">
            <a:extLst>
              <a:ext uri="{FF2B5EF4-FFF2-40B4-BE49-F238E27FC236}">
                <a16:creationId xmlns:a16="http://schemas.microsoft.com/office/drawing/2014/main" id="{6331564D-9DA6-D897-74FA-4D5280A64AE9}"/>
              </a:ext>
            </a:extLst>
          </p:cNvPr>
          <p:cNvPicPr>
            <a:picLocks noChangeAspect="1"/>
          </p:cNvPicPr>
          <p:nvPr/>
        </p:nvPicPr>
        <p:blipFill>
          <a:blip r:embed="rId5"/>
          <a:stretch>
            <a:fillRect/>
          </a:stretch>
        </p:blipFill>
        <p:spPr>
          <a:xfrm>
            <a:off x="5308154" y="4488479"/>
            <a:ext cx="3527481" cy="2338873"/>
          </a:xfrm>
          <a:prstGeom prst="rect">
            <a:avLst/>
          </a:prstGeom>
        </p:spPr>
      </p:pic>
      <p:pic>
        <p:nvPicPr>
          <p:cNvPr id="8" name="Picture 7">
            <a:extLst>
              <a:ext uri="{FF2B5EF4-FFF2-40B4-BE49-F238E27FC236}">
                <a16:creationId xmlns:a16="http://schemas.microsoft.com/office/drawing/2014/main" id="{36833274-395B-CF96-6B73-F5656B0622B4}"/>
              </a:ext>
            </a:extLst>
          </p:cNvPr>
          <p:cNvPicPr>
            <a:picLocks noChangeAspect="1"/>
          </p:cNvPicPr>
          <p:nvPr/>
        </p:nvPicPr>
        <p:blipFill>
          <a:blip r:embed="rId6"/>
          <a:stretch>
            <a:fillRect/>
          </a:stretch>
        </p:blipFill>
        <p:spPr>
          <a:xfrm>
            <a:off x="8379677" y="117346"/>
            <a:ext cx="3527480" cy="2338873"/>
          </a:xfrm>
          <a:prstGeom prst="rect">
            <a:avLst/>
          </a:prstGeom>
        </p:spPr>
      </p:pic>
    </p:spTree>
    <p:extLst>
      <p:ext uri="{BB962C8B-B14F-4D97-AF65-F5344CB8AC3E}">
        <p14:creationId xmlns:p14="http://schemas.microsoft.com/office/powerpoint/2010/main" val="378048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C916-98B7-59CA-D151-6F781B4BB723}"/>
              </a:ext>
            </a:extLst>
          </p:cNvPr>
          <p:cNvSpPr>
            <a:spLocks noGrp="1"/>
          </p:cNvSpPr>
          <p:nvPr>
            <p:ph type="title"/>
          </p:nvPr>
        </p:nvSpPr>
        <p:spPr/>
        <p:txBody>
          <a:bodyPr/>
          <a:lstStyle/>
          <a:p>
            <a:r>
              <a:rPr lang="en-US" dirty="0"/>
              <a:t>A </a:t>
            </a:r>
            <a:r>
              <a:rPr lang="en-US" dirty="0" err="1"/>
              <a:t>vízszennyezés</a:t>
            </a:r>
            <a:r>
              <a:rPr lang="en-US" dirty="0"/>
              <a:t> </a:t>
            </a:r>
            <a:r>
              <a:rPr lang="en-US" dirty="0" err="1"/>
              <a:t>hatásai</a:t>
            </a:r>
            <a:endParaRPr lang="en-US" dirty="0"/>
          </a:p>
        </p:txBody>
      </p:sp>
      <p:sp>
        <p:nvSpPr>
          <p:cNvPr id="3" name="Content Placeholder 2">
            <a:extLst>
              <a:ext uri="{FF2B5EF4-FFF2-40B4-BE49-F238E27FC236}">
                <a16:creationId xmlns:a16="http://schemas.microsoft.com/office/drawing/2014/main" id="{902D6721-7947-278E-0F9D-7D71CE27B36A}"/>
              </a:ext>
            </a:extLst>
          </p:cNvPr>
          <p:cNvSpPr>
            <a:spLocks noGrp="1"/>
          </p:cNvSpPr>
          <p:nvPr>
            <p:ph idx="1"/>
          </p:nvPr>
        </p:nvSpPr>
        <p:spPr>
          <a:xfrm>
            <a:off x="677334" y="1563429"/>
            <a:ext cx="5760788" cy="4594775"/>
          </a:xfrm>
        </p:spPr>
        <p:txBody>
          <a:bodyPr>
            <a:normAutofit/>
          </a:bodyPr>
          <a:lstStyle/>
          <a:p>
            <a:pPr algn="just"/>
            <a:r>
              <a:rPr lang="en-US" sz="2000" b="1" dirty="0"/>
              <a:t>a </a:t>
            </a:r>
            <a:r>
              <a:rPr lang="en-US" sz="2000" b="1" dirty="0" err="1"/>
              <a:t>természeti</a:t>
            </a:r>
            <a:r>
              <a:rPr lang="en-US" sz="2000" b="1" dirty="0"/>
              <a:t> </a:t>
            </a:r>
            <a:r>
              <a:rPr lang="en-US" sz="2000" b="1" dirty="0" err="1"/>
              <a:t>környezet</a:t>
            </a:r>
            <a:r>
              <a:rPr lang="en-US" sz="2000" b="1" dirty="0"/>
              <a:t> </a:t>
            </a:r>
            <a:r>
              <a:rPr lang="en-US" sz="2000" b="1" dirty="0" err="1"/>
              <a:t>károsodása</a:t>
            </a:r>
            <a:r>
              <a:rPr lang="en-US" sz="2000" b="1" dirty="0"/>
              <a:t>,</a:t>
            </a:r>
            <a:endParaRPr lang="hu-HU" sz="2000" b="1" dirty="0"/>
          </a:p>
          <a:p>
            <a:pPr algn="just"/>
            <a:r>
              <a:rPr lang="en-US" sz="2000" b="1" dirty="0" err="1"/>
              <a:t>egészségügyi</a:t>
            </a:r>
            <a:r>
              <a:rPr lang="en-US" sz="2000" b="1" dirty="0"/>
              <a:t> </a:t>
            </a:r>
            <a:r>
              <a:rPr lang="en-US" sz="2000" b="1" dirty="0" err="1"/>
              <a:t>károsodás</a:t>
            </a:r>
            <a:r>
              <a:rPr lang="en-US" sz="2000" b="1" dirty="0"/>
              <a:t>, </a:t>
            </a:r>
            <a:endParaRPr lang="hu-HU" sz="2000" b="1" dirty="0"/>
          </a:p>
          <a:p>
            <a:pPr algn="just"/>
            <a:r>
              <a:rPr lang="en-US" sz="2000" b="1" dirty="0"/>
              <a:t>a </a:t>
            </a:r>
            <a:r>
              <a:rPr lang="en-US" sz="2000" b="1" dirty="0" err="1"/>
              <a:t>szennyvízzel</a:t>
            </a:r>
            <a:r>
              <a:rPr lang="en-US" sz="2000" b="1" dirty="0"/>
              <a:t> </a:t>
            </a:r>
            <a:r>
              <a:rPr lang="en-US" sz="2000" b="1" dirty="0" err="1"/>
              <a:t>elveszett</a:t>
            </a:r>
            <a:r>
              <a:rPr lang="en-US" sz="2000" b="1" dirty="0"/>
              <a:t> </a:t>
            </a:r>
            <a:r>
              <a:rPr lang="en-US" sz="2000" b="1" dirty="0" err="1"/>
              <a:t>hasznos</a:t>
            </a:r>
            <a:r>
              <a:rPr lang="en-US" sz="2000" b="1" dirty="0"/>
              <a:t> </a:t>
            </a:r>
            <a:r>
              <a:rPr lang="en-US" sz="2000" b="1" dirty="0" err="1"/>
              <a:t>anyagok</a:t>
            </a:r>
            <a:r>
              <a:rPr lang="en-US" sz="2000" b="1" dirty="0"/>
              <a:t>,</a:t>
            </a:r>
            <a:endParaRPr lang="hu-HU" sz="2000" b="1" dirty="0"/>
          </a:p>
          <a:p>
            <a:pPr algn="just"/>
            <a:r>
              <a:rPr lang="en-US" sz="2000" b="1" dirty="0" err="1"/>
              <a:t>az</a:t>
            </a:r>
            <a:r>
              <a:rPr lang="en-US" sz="2000" b="1" dirty="0"/>
              <a:t> </a:t>
            </a:r>
            <a:r>
              <a:rPr lang="en-US" sz="2000" b="1" dirty="0" err="1"/>
              <a:t>üdülési</a:t>
            </a:r>
            <a:r>
              <a:rPr lang="en-US" sz="2000" b="1" dirty="0"/>
              <a:t> </a:t>
            </a:r>
            <a:r>
              <a:rPr lang="en-US" sz="2000" b="1" dirty="0" err="1"/>
              <a:t>lehetőségek</a:t>
            </a:r>
            <a:r>
              <a:rPr lang="en-US" sz="2000" b="1" dirty="0"/>
              <a:t> </a:t>
            </a:r>
            <a:r>
              <a:rPr lang="en-US" sz="2000" b="1" dirty="0" err="1"/>
              <a:t>csökkenése</a:t>
            </a:r>
            <a:endParaRPr lang="hu-HU" sz="2000" b="1" dirty="0"/>
          </a:p>
          <a:p>
            <a:pPr algn="just"/>
            <a:r>
              <a:rPr lang="hu-HU" sz="2000" b="1" dirty="0"/>
              <a:t>a</a:t>
            </a:r>
            <a:r>
              <a:rPr lang="en-US" sz="2000" b="1" dirty="0"/>
              <a:t> </a:t>
            </a:r>
            <a:r>
              <a:rPr lang="en-US" sz="2000" b="1" dirty="0" err="1"/>
              <a:t>fejlődő</a:t>
            </a:r>
            <a:r>
              <a:rPr lang="en-US" sz="2000" b="1" dirty="0"/>
              <a:t> </a:t>
            </a:r>
            <a:r>
              <a:rPr lang="en-US" sz="2000" b="1" dirty="0" err="1"/>
              <a:t>országok</a:t>
            </a:r>
            <a:r>
              <a:rPr lang="en-US" sz="2000" b="1" dirty="0"/>
              <a:t> </a:t>
            </a:r>
            <a:r>
              <a:rPr lang="en-US" sz="2000" b="1" dirty="0" err="1"/>
              <a:t>lakosságát</a:t>
            </a:r>
            <a:r>
              <a:rPr lang="en-US" sz="2000" b="1" dirty="0"/>
              <a:t> </a:t>
            </a:r>
            <a:r>
              <a:rPr lang="en-US" sz="2000" b="1" dirty="0" err="1"/>
              <a:t>sújtó</a:t>
            </a:r>
            <a:r>
              <a:rPr lang="en-US" sz="2000" b="1" dirty="0"/>
              <a:t> </a:t>
            </a:r>
            <a:r>
              <a:rPr lang="en-US" sz="2000" b="1" dirty="0" err="1"/>
              <a:t>betegségek</a:t>
            </a:r>
            <a:r>
              <a:rPr lang="en-US" sz="2000" b="1" dirty="0"/>
              <a:t> 80 %-</a:t>
            </a:r>
            <a:r>
              <a:rPr lang="en-US" sz="2000" b="1" dirty="0" err="1"/>
              <a:t>át</a:t>
            </a:r>
            <a:r>
              <a:rPr lang="en-US" sz="2000" b="1" dirty="0"/>
              <a:t> a </a:t>
            </a:r>
            <a:r>
              <a:rPr lang="en-US" sz="2000" b="1" dirty="0" err="1"/>
              <a:t>szennyezett</a:t>
            </a:r>
            <a:r>
              <a:rPr lang="en-US" sz="2000" b="1" dirty="0"/>
              <a:t> </a:t>
            </a:r>
            <a:r>
              <a:rPr lang="en-US" sz="2000" b="1" dirty="0" err="1"/>
              <a:t>víz</a:t>
            </a:r>
            <a:r>
              <a:rPr lang="en-US" sz="2000" b="1" dirty="0"/>
              <a:t> </a:t>
            </a:r>
            <a:r>
              <a:rPr lang="en-US" sz="2000" b="1" dirty="0" err="1"/>
              <a:t>okozza</a:t>
            </a:r>
            <a:r>
              <a:rPr lang="en-US" sz="2000" b="1" dirty="0"/>
              <a:t>. </a:t>
            </a:r>
            <a:endParaRPr lang="hu-HU" sz="2000" b="1" dirty="0"/>
          </a:p>
          <a:p>
            <a:pPr algn="just"/>
            <a:r>
              <a:rPr lang="hu-HU" sz="2000" b="1" dirty="0"/>
              <a:t>n</a:t>
            </a:r>
            <a:r>
              <a:rPr lang="en-US" sz="2000" b="1" dirty="0" err="1"/>
              <a:t>aponta</a:t>
            </a:r>
            <a:r>
              <a:rPr lang="en-US" sz="2000" b="1" dirty="0"/>
              <a:t> 35000 </a:t>
            </a:r>
            <a:r>
              <a:rPr lang="en-US" sz="2000" b="1" dirty="0" err="1"/>
              <a:t>gyermek</a:t>
            </a:r>
            <a:r>
              <a:rPr lang="en-US" sz="2000" b="1" dirty="0"/>
              <a:t> </a:t>
            </a:r>
            <a:r>
              <a:rPr lang="en-US" sz="2000" b="1" dirty="0" err="1"/>
              <a:t>hal</a:t>
            </a:r>
            <a:r>
              <a:rPr lang="en-US" sz="2000" b="1" dirty="0"/>
              <a:t> </a:t>
            </a:r>
            <a:r>
              <a:rPr lang="en-US" sz="2000" b="1" dirty="0" err="1"/>
              <a:t>szomjan</a:t>
            </a:r>
            <a:r>
              <a:rPr lang="en-US" sz="2000" b="1" dirty="0"/>
              <a:t>, </a:t>
            </a:r>
            <a:r>
              <a:rPr lang="en-US" sz="2000" b="1" dirty="0" err="1"/>
              <a:t>vagy</a:t>
            </a:r>
            <a:r>
              <a:rPr lang="en-US" sz="2000" b="1" dirty="0"/>
              <a:t> </a:t>
            </a:r>
            <a:r>
              <a:rPr lang="en-US" sz="2000" b="1" dirty="0" err="1"/>
              <a:t>kap</a:t>
            </a:r>
            <a:r>
              <a:rPr lang="en-US" sz="2000" b="1" dirty="0"/>
              <a:t> </a:t>
            </a:r>
            <a:r>
              <a:rPr lang="en-US" sz="2000" b="1" dirty="0" err="1"/>
              <a:t>halálos</a:t>
            </a:r>
            <a:r>
              <a:rPr lang="en-US" sz="2000" b="1" dirty="0"/>
              <a:t> </a:t>
            </a:r>
            <a:r>
              <a:rPr lang="en-US" sz="2000" b="1" dirty="0" err="1"/>
              <a:t>betegséget</a:t>
            </a:r>
            <a:r>
              <a:rPr lang="en-US" sz="2000" b="1" dirty="0"/>
              <a:t> a </a:t>
            </a:r>
            <a:r>
              <a:rPr lang="en-US" sz="2000" b="1" dirty="0" err="1"/>
              <a:t>szennyezett</a:t>
            </a:r>
            <a:r>
              <a:rPr lang="en-US" sz="2000" b="1" dirty="0"/>
              <a:t> </a:t>
            </a:r>
            <a:r>
              <a:rPr lang="en-US" sz="2000" b="1" dirty="0" err="1"/>
              <a:t>víztől</a:t>
            </a:r>
            <a:r>
              <a:rPr lang="en-US" sz="2000" b="1" dirty="0"/>
              <a:t>..</a:t>
            </a:r>
          </a:p>
        </p:txBody>
      </p:sp>
      <p:pic>
        <p:nvPicPr>
          <p:cNvPr id="4" name="Picture 3">
            <a:extLst>
              <a:ext uri="{FF2B5EF4-FFF2-40B4-BE49-F238E27FC236}">
                <a16:creationId xmlns:a16="http://schemas.microsoft.com/office/drawing/2014/main" id="{23440589-32BA-64B5-A567-5558EF6FAF38}"/>
              </a:ext>
            </a:extLst>
          </p:cNvPr>
          <p:cNvPicPr>
            <a:picLocks noChangeAspect="1"/>
          </p:cNvPicPr>
          <p:nvPr/>
        </p:nvPicPr>
        <p:blipFill>
          <a:blip r:embed="rId2"/>
          <a:stretch>
            <a:fillRect/>
          </a:stretch>
        </p:blipFill>
        <p:spPr>
          <a:xfrm>
            <a:off x="6852198" y="609600"/>
            <a:ext cx="5180988" cy="2590494"/>
          </a:xfrm>
          <a:prstGeom prst="rect">
            <a:avLst/>
          </a:prstGeom>
        </p:spPr>
      </p:pic>
      <p:pic>
        <p:nvPicPr>
          <p:cNvPr id="5" name="Picture 4">
            <a:extLst>
              <a:ext uri="{FF2B5EF4-FFF2-40B4-BE49-F238E27FC236}">
                <a16:creationId xmlns:a16="http://schemas.microsoft.com/office/drawing/2014/main" id="{62659B49-59DB-1F0B-ABD9-AE65B241634E}"/>
              </a:ext>
            </a:extLst>
          </p:cNvPr>
          <p:cNvPicPr>
            <a:picLocks noChangeAspect="1"/>
          </p:cNvPicPr>
          <p:nvPr/>
        </p:nvPicPr>
        <p:blipFill>
          <a:blip r:embed="rId3"/>
          <a:stretch>
            <a:fillRect/>
          </a:stretch>
        </p:blipFill>
        <p:spPr>
          <a:xfrm>
            <a:off x="6852198" y="3429000"/>
            <a:ext cx="5180988" cy="2901353"/>
          </a:xfrm>
          <a:prstGeom prst="rect">
            <a:avLst/>
          </a:prstGeom>
        </p:spPr>
      </p:pic>
    </p:spTree>
    <p:extLst>
      <p:ext uri="{BB962C8B-B14F-4D97-AF65-F5344CB8AC3E}">
        <p14:creationId xmlns:p14="http://schemas.microsoft.com/office/powerpoint/2010/main" val="320996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837473B0-CC2E-450A-ABE3-18F120FF3D39}">
                <a1611:picAttrSrcUrl xmlns:a1611="http://schemas.microsoft.com/office/drawing/2016/11/main" r:id="rId3"/>
              </a:ext>
            </a:extLst>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91CD0-86F6-A7C5-E900-245CD43DF20A}"/>
              </a:ext>
            </a:extLst>
          </p:cNvPr>
          <p:cNvSpPr>
            <a:spLocks noGrp="1"/>
          </p:cNvSpPr>
          <p:nvPr>
            <p:ph type="ctrTitle"/>
          </p:nvPr>
        </p:nvSpPr>
        <p:spPr>
          <a:xfrm>
            <a:off x="1507066" y="2404534"/>
            <a:ext cx="8818033" cy="1646302"/>
          </a:xfrm>
        </p:spPr>
        <p:txBody>
          <a:bodyPr/>
          <a:lstStyle/>
          <a:p>
            <a:r>
              <a:rPr lang="hu-HU" sz="8800" b="1" dirty="0">
                <a:solidFill>
                  <a:srgbClr val="FFFF00"/>
                </a:solidFill>
              </a:rPr>
              <a:t>Talajszennyezés</a:t>
            </a:r>
            <a:endParaRPr lang="en-US" sz="8800" b="1" dirty="0">
              <a:solidFill>
                <a:srgbClr val="FFFF00"/>
              </a:solidFill>
            </a:endParaRPr>
          </a:p>
        </p:txBody>
      </p:sp>
      <p:sp>
        <p:nvSpPr>
          <p:cNvPr id="3" name="Subtitle 2">
            <a:extLst>
              <a:ext uri="{FF2B5EF4-FFF2-40B4-BE49-F238E27FC236}">
                <a16:creationId xmlns:a16="http://schemas.microsoft.com/office/drawing/2014/main" id="{5CDA3C12-61E0-526F-E75C-3151385DBDB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83775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75B61-DD66-5D53-EAF5-D11FDAAD7805}"/>
              </a:ext>
            </a:extLst>
          </p:cNvPr>
          <p:cNvSpPr>
            <a:spLocks noGrp="1"/>
          </p:cNvSpPr>
          <p:nvPr>
            <p:ph type="title"/>
          </p:nvPr>
        </p:nvSpPr>
        <p:spPr/>
        <p:txBody>
          <a:bodyPr/>
          <a:lstStyle/>
          <a:p>
            <a:r>
              <a:rPr lang="hu-HU" dirty="0"/>
              <a:t>Talajszennyezés</a:t>
            </a:r>
            <a:endParaRPr lang="en-US" dirty="0"/>
          </a:p>
        </p:txBody>
      </p:sp>
      <p:sp>
        <p:nvSpPr>
          <p:cNvPr id="3" name="Content Placeholder 2">
            <a:extLst>
              <a:ext uri="{FF2B5EF4-FFF2-40B4-BE49-F238E27FC236}">
                <a16:creationId xmlns:a16="http://schemas.microsoft.com/office/drawing/2014/main" id="{1E24EAE7-F934-2940-6870-64865A29FBA0}"/>
              </a:ext>
            </a:extLst>
          </p:cNvPr>
          <p:cNvSpPr>
            <a:spLocks noGrp="1"/>
          </p:cNvSpPr>
          <p:nvPr>
            <p:ph idx="1"/>
          </p:nvPr>
        </p:nvSpPr>
        <p:spPr>
          <a:xfrm>
            <a:off x="677334" y="1651519"/>
            <a:ext cx="6647197" cy="4389844"/>
          </a:xfrm>
        </p:spPr>
        <p:txBody>
          <a:bodyPr>
            <a:normAutofit/>
          </a:bodyPr>
          <a:lstStyle/>
          <a:p>
            <a:pPr algn="just"/>
            <a:r>
              <a:rPr lang="hu-HU" sz="2000" b="1" dirty="0"/>
              <a:t>A talaj a szárazföldi élőlények életének színtere, a talajban lakók élő­helye és a növénytermesztés egyik erőforrása</a:t>
            </a:r>
          </a:p>
          <a:p>
            <a:pPr algn="just"/>
            <a:endParaRPr lang="hu-HU" sz="2000" b="1" dirty="0"/>
          </a:p>
          <a:p>
            <a:pPr algn="just"/>
            <a:r>
              <a:rPr lang="en-US" sz="2000" b="1" dirty="0" err="1"/>
              <a:t>Talajszennyezés</a:t>
            </a:r>
            <a:r>
              <a:rPr lang="en-US" sz="2000" b="1" dirty="0"/>
              <a:t> </a:t>
            </a:r>
            <a:r>
              <a:rPr lang="en-US" sz="2000" b="1" dirty="0" err="1"/>
              <a:t>akkor</a:t>
            </a:r>
            <a:r>
              <a:rPr lang="en-US" sz="2000" b="1" dirty="0"/>
              <a:t> </a:t>
            </a:r>
            <a:r>
              <a:rPr lang="en-US" sz="2000" b="1" dirty="0" err="1"/>
              <a:t>következik</a:t>
            </a:r>
            <a:r>
              <a:rPr lang="en-US" sz="2000" b="1" dirty="0"/>
              <a:t> be, </a:t>
            </a:r>
            <a:r>
              <a:rPr lang="en-US" sz="2000" b="1" dirty="0" err="1"/>
              <a:t>amikor</a:t>
            </a:r>
            <a:r>
              <a:rPr lang="en-US" sz="2000" b="1" dirty="0"/>
              <a:t> a </a:t>
            </a:r>
            <a:r>
              <a:rPr lang="en-US" sz="2000" b="1" dirty="0" err="1"/>
              <a:t>szennyezés</a:t>
            </a:r>
            <a:r>
              <a:rPr lang="en-US" sz="2000" b="1" dirty="0"/>
              <a:t> </a:t>
            </a:r>
            <a:r>
              <a:rPr lang="en-US" sz="2000" b="1" dirty="0" err="1"/>
              <a:t>mértéke</a:t>
            </a:r>
            <a:r>
              <a:rPr lang="en-US" sz="2000" b="1" dirty="0"/>
              <a:t> </a:t>
            </a:r>
            <a:r>
              <a:rPr lang="en-US" sz="2000" b="1" dirty="0" err="1"/>
              <a:t>meghaladja</a:t>
            </a:r>
            <a:r>
              <a:rPr lang="en-US" sz="2000" b="1" dirty="0"/>
              <a:t> a </a:t>
            </a:r>
            <a:r>
              <a:rPr lang="en-US" sz="2000" b="1" dirty="0" err="1"/>
              <a:t>talaj</a:t>
            </a:r>
            <a:r>
              <a:rPr lang="en-US" sz="2000" b="1" dirty="0"/>
              <a:t> </a:t>
            </a:r>
            <a:r>
              <a:rPr lang="en-US" sz="2000" b="1" dirty="0" err="1"/>
              <a:t>öntisztuló</a:t>
            </a:r>
            <a:r>
              <a:rPr lang="en-US" sz="2000" b="1" dirty="0"/>
              <a:t> </a:t>
            </a:r>
            <a:r>
              <a:rPr lang="en-US" sz="2000" b="1" dirty="0" err="1"/>
              <a:t>képességét</a:t>
            </a:r>
            <a:r>
              <a:rPr lang="en-US" sz="2000" b="1" dirty="0"/>
              <a:t>.</a:t>
            </a:r>
            <a:endParaRPr lang="hu-HU" sz="2000" b="1" dirty="0"/>
          </a:p>
        </p:txBody>
      </p:sp>
      <p:pic>
        <p:nvPicPr>
          <p:cNvPr id="4" name="Picture 3">
            <a:extLst>
              <a:ext uri="{FF2B5EF4-FFF2-40B4-BE49-F238E27FC236}">
                <a16:creationId xmlns:a16="http://schemas.microsoft.com/office/drawing/2014/main" id="{BE72671C-32FD-8D9B-C447-B8EBEFEE8DB3}"/>
              </a:ext>
            </a:extLst>
          </p:cNvPr>
          <p:cNvPicPr>
            <a:picLocks noChangeAspect="1"/>
          </p:cNvPicPr>
          <p:nvPr/>
        </p:nvPicPr>
        <p:blipFill>
          <a:blip r:embed="rId2"/>
          <a:stretch>
            <a:fillRect/>
          </a:stretch>
        </p:blipFill>
        <p:spPr>
          <a:xfrm>
            <a:off x="5403667" y="4629150"/>
            <a:ext cx="2895600" cy="1581150"/>
          </a:xfrm>
          <a:prstGeom prst="rect">
            <a:avLst/>
          </a:prstGeom>
        </p:spPr>
      </p:pic>
    </p:spTree>
    <p:extLst>
      <p:ext uri="{BB962C8B-B14F-4D97-AF65-F5344CB8AC3E}">
        <p14:creationId xmlns:p14="http://schemas.microsoft.com/office/powerpoint/2010/main" val="4609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D8FC-850C-0382-0E7F-60D0DB0EE415}"/>
              </a:ext>
            </a:extLst>
          </p:cNvPr>
          <p:cNvSpPr>
            <a:spLocks noGrp="1"/>
          </p:cNvSpPr>
          <p:nvPr>
            <p:ph type="title"/>
          </p:nvPr>
        </p:nvSpPr>
        <p:spPr/>
        <p:txBody>
          <a:bodyPr/>
          <a:lstStyle/>
          <a:p>
            <a:r>
              <a:rPr lang="hu-HU" dirty="0"/>
              <a:t>Talajt szennyező források</a:t>
            </a:r>
            <a:endParaRPr lang="en-US" dirty="0"/>
          </a:p>
        </p:txBody>
      </p:sp>
      <p:sp>
        <p:nvSpPr>
          <p:cNvPr id="3" name="Content Placeholder 2">
            <a:extLst>
              <a:ext uri="{FF2B5EF4-FFF2-40B4-BE49-F238E27FC236}">
                <a16:creationId xmlns:a16="http://schemas.microsoft.com/office/drawing/2014/main" id="{FE34C4E1-640A-1B1E-C178-ECB8D8700A9F}"/>
              </a:ext>
            </a:extLst>
          </p:cNvPr>
          <p:cNvSpPr>
            <a:spLocks noGrp="1"/>
          </p:cNvSpPr>
          <p:nvPr>
            <p:ph idx="1"/>
          </p:nvPr>
        </p:nvSpPr>
        <p:spPr/>
        <p:txBody>
          <a:bodyPr/>
          <a:lstStyle/>
          <a:p>
            <a:pPr algn="just"/>
            <a:r>
              <a:rPr lang="hu-HU" sz="1800" b="1" dirty="0"/>
              <a:t>a felelőtlen vegyszer- és műtrágyahasználat a mezőgazdaságban</a:t>
            </a:r>
          </a:p>
          <a:p>
            <a:pPr algn="just"/>
            <a:r>
              <a:rPr lang="hu-HU" b="1" dirty="0"/>
              <a:t>közlekedés – ólom olajszármazékok</a:t>
            </a:r>
            <a:endParaRPr lang="hu-HU" sz="1800" b="1" dirty="0"/>
          </a:p>
          <a:p>
            <a:pPr algn="just"/>
            <a:r>
              <a:rPr lang="hu-HU" b="1" dirty="0"/>
              <a:t>h</a:t>
            </a:r>
            <a:r>
              <a:rPr lang="hu-HU" sz="1800" b="1" dirty="0"/>
              <a:t>ulladéktározók, szemét (műanyag), veszélyes hulladékok lerakása </a:t>
            </a:r>
          </a:p>
          <a:p>
            <a:pPr algn="just"/>
            <a:r>
              <a:rPr lang="hu-HU" b="1" dirty="0"/>
              <a:t>ipari szennyező anyagok – nehézfémek, azbeszt, építési törmelékek</a:t>
            </a:r>
            <a:endParaRPr lang="en-US" sz="1800" b="1" dirty="0"/>
          </a:p>
          <a:p>
            <a:endParaRPr lang="en-US" dirty="0"/>
          </a:p>
        </p:txBody>
      </p:sp>
      <p:pic>
        <p:nvPicPr>
          <p:cNvPr id="4" name="Picture 3">
            <a:extLst>
              <a:ext uri="{FF2B5EF4-FFF2-40B4-BE49-F238E27FC236}">
                <a16:creationId xmlns:a16="http://schemas.microsoft.com/office/drawing/2014/main" id="{301B9F68-5ACA-1834-CD5D-912B13F9D329}"/>
              </a:ext>
            </a:extLst>
          </p:cNvPr>
          <p:cNvPicPr>
            <a:picLocks noChangeAspect="1"/>
          </p:cNvPicPr>
          <p:nvPr/>
        </p:nvPicPr>
        <p:blipFill>
          <a:blip r:embed="rId2"/>
          <a:stretch>
            <a:fillRect/>
          </a:stretch>
        </p:blipFill>
        <p:spPr>
          <a:xfrm>
            <a:off x="7161590" y="303906"/>
            <a:ext cx="3120744" cy="1932187"/>
          </a:xfrm>
          <a:prstGeom prst="rect">
            <a:avLst/>
          </a:prstGeom>
        </p:spPr>
      </p:pic>
      <p:pic>
        <p:nvPicPr>
          <p:cNvPr id="5" name="Picture 4">
            <a:extLst>
              <a:ext uri="{FF2B5EF4-FFF2-40B4-BE49-F238E27FC236}">
                <a16:creationId xmlns:a16="http://schemas.microsoft.com/office/drawing/2014/main" id="{92D74BD6-6646-D425-AA24-68402FD9CD6B}"/>
              </a:ext>
            </a:extLst>
          </p:cNvPr>
          <p:cNvPicPr>
            <a:picLocks noChangeAspect="1"/>
          </p:cNvPicPr>
          <p:nvPr/>
        </p:nvPicPr>
        <p:blipFill>
          <a:blip r:embed="rId3"/>
          <a:stretch>
            <a:fillRect/>
          </a:stretch>
        </p:blipFill>
        <p:spPr>
          <a:xfrm>
            <a:off x="790639" y="4173997"/>
            <a:ext cx="3733518" cy="1979344"/>
          </a:xfrm>
          <a:prstGeom prst="rect">
            <a:avLst/>
          </a:prstGeom>
        </p:spPr>
      </p:pic>
      <p:pic>
        <p:nvPicPr>
          <p:cNvPr id="6" name="Picture 5">
            <a:extLst>
              <a:ext uri="{FF2B5EF4-FFF2-40B4-BE49-F238E27FC236}">
                <a16:creationId xmlns:a16="http://schemas.microsoft.com/office/drawing/2014/main" id="{42B6F590-1B47-7243-8990-B406CAD2F7C9}"/>
              </a:ext>
            </a:extLst>
          </p:cNvPr>
          <p:cNvPicPr>
            <a:picLocks noChangeAspect="1"/>
          </p:cNvPicPr>
          <p:nvPr/>
        </p:nvPicPr>
        <p:blipFill>
          <a:blip r:embed="rId4"/>
          <a:stretch>
            <a:fillRect/>
          </a:stretch>
        </p:blipFill>
        <p:spPr>
          <a:xfrm>
            <a:off x="5309119" y="4292207"/>
            <a:ext cx="3534543" cy="1979344"/>
          </a:xfrm>
          <a:prstGeom prst="rect">
            <a:avLst/>
          </a:prstGeom>
        </p:spPr>
      </p:pic>
      <p:pic>
        <p:nvPicPr>
          <p:cNvPr id="7" name="Picture 6">
            <a:extLst>
              <a:ext uri="{FF2B5EF4-FFF2-40B4-BE49-F238E27FC236}">
                <a16:creationId xmlns:a16="http://schemas.microsoft.com/office/drawing/2014/main" id="{FD39D1F1-B91D-7E59-8635-DDDC74DC5FAB}"/>
              </a:ext>
            </a:extLst>
          </p:cNvPr>
          <p:cNvPicPr>
            <a:picLocks noChangeAspect="1"/>
          </p:cNvPicPr>
          <p:nvPr/>
        </p:nvPicPr>
        <p:blipFill>
          <a:blip r:embed="rId5"/>
          <a:stretch>
            <a:fillRect/>
          </a:stretch>
        </p:blipFill>
        <p:spPr>
          <a:xfrm>
            <a:off x="8932506" y="2541787"/>
            <a:ext cx="3179828" cy="1932187"/>
          </a:xfrm>
          <a:prstGeom prst="rect">
            <a:avLst/>
          </a:prstGeom>
        </p:spPr>
      </p:pic>
      <p:pic>
        <p:nvPicPr>
          <p:cNvPr id="8" name="Picture 7">
            <a:hlinkClick r:id="rId6"/>
            <a:extLst>
              <a:ext uri="{FF2B5EF4-FFF2-40B4-BE49-F238E27FC236}">
                <a16:creationId xmlns:a16="http://schemas.microsoft.com/office/drawing/2014/main" id="{B5634B11-0206-5945-5D37-9EA9663E9467}"/>
              </a:ext>
            </a:extLst>
          </p:cNvPr>
          <p:cNvPicPr>
            <a:picLocks noChangeAspect="1"/>
          </p:cNvPicPr>
          <p:nvPr/>
        </p:nvPicPr>
        <p:blipFill>
          <a:blip r:embed="rId7"/>
          <a:stretch>
            <a:fillRect/>
          </a:stretch>
        </p:blipFill>
        <p:spPr>
          <a:xfrm>
            <a:off x="9628624" y="5190090"/>
            <a:ext cx="1627773" cy="963251"/>
          </a:xfrm>
          <a:prstGeom prst="rect">
            <a:avLst/>
          </a:prstGeom>
        </p:spPr>
      </p:pic>
    </p:spTree>
    <p:extLst>
      <p:ext uri="{BB962C8B-B14F-4D97-AF65-F5344CB8AC3E}">
        <p14:creationId xmlns:p14="http://schemas.microsoft.com/office/powerpoint/2010/main" val="26732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837473B0-CC2E-450A-ABE3-18F120FF3D39}">
                <a1611:picAttrSrcUrl xmlns:a1611="http://schemas.microsoft.com/office/drawing/2016/11/main" r:id="rId4"/>
              </a:ext>
            </a:extLst>
          </a:blip>
          <a:srcRect/>
          <a:stretch>
            <a:fillRect t="-2000" b="-2000"/>
          </a:stretch>
        </a:blip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0" y="0"/>
            <a:ext cx="12192000" cy="1759226"/>
          </a:xfrm>
          <a:prstGeom prst="rect">
            <a:avLst/>
          </a:prstGeom>
          <a:solidFill>
            <a:schemeClr val="dk1"/>
          </a:solid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US" b="1">
                <a:solidFill>
                  <a:schemeClr val="lt1"/>
                </a:solidFill>
              </a:rPr>
              <a:t>MŰANYAGSZENNYEZÉS – </a:t>
            </a:r>
            <a:endParaRPr b="1">
              <a:solidFill>
                <a:schemeClr val="lt1"/>
              </a:solidFill>
            </a:endParaRPr>
          </a:p>
          <a:p>
            <a:pPr marL="0" lvl="0" indent="0" algn="ctr" rtl="0">
              <a:lnSpc>
                <a:spcPct val="90000"/>
              </a:lnSpc>
              <a:spcBef>
                <a:spcPts val="0"/>
              </a:spcBef>
              <a:spcAft>
                <a:spcPts val="0"/>
              </a:spcAft>
              <a:buClr>
                <a:schemeClr val="lt1"/>
              </a:buClr>
              <a:buSzPts val="6000"/>
              <a:buFont typeface="Calibri"/>
              <a:buNone/>
            </a:pPr>
            <a:r>
              <a:rPr lang="en-US" b="1">
                <a:solidFill>
                  <a:schemeClr val="lt1"/>
                </a:solidFill>
              </a:rPr>
              <a:t>A MŰANYAG, MINT VESZÉLYFORRÁS</a:t>
            </a:r>
            <a:endParaRPr b="1">
              <a:solidFill>
                <a:schemeClr val="lt1"/>
              </a:solidFill>
            </a:endParaRPr>
          </a:p>
        </p:txBody>
      </p:sp>
      <p:sp>
        <p:nvSpPr>
          <p:cNvPr id="89" name="Google Shape;89;p1"/>
          <p:cNvSpPr/>
          <p:nvPr/>
        </p:nvSpPr>
        <p:spPr>
          <a:xfrm>
            <a:off x="0" y="1759225"/>
            <a:ext cx="1504800" cy="509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0518524" y="1666875"/>
            <a:ext cx="1673476" cy="519112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94"/>
        <p:cNvGrpSpPr/>
        <p:nvPr/>
      </p:nvGrpSpPr>
      <p:grpSpPr>
        <a:xfrm>
          <a:off x="0" y="0"/>
          <a:ext cx="0" cy="0"/>
          <a:chOff x="0" y="0"/>
          <a:chExt cx="0" cy="0"/>
        </a:xfrm>
      </p:grpSpPr>
      <p:sp>
        <p:nvSpPr>
          <p:cNvPr id="95" name="Google Shape;95;p2"/>
          <p:cNvSpPr txBox="1">
            <a:spLocks noGrp="1"/>
          </p:cNvSpPr>
          <p:nvPr>
            <p:ph type="ctrTitle"/>
          </p:nvPr>
        </p:nvSpPr>
        <p:spPr>
          <a:xfrm>
            <a:off x="930975" y="573899"/>
            <a:ext cx="10661700" cy="4272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12000" b="1" dirty="0">
                <a:solidFill>
                  <a:schemeClr val="tx1">
                    <a:lumMod val="95000"/>
                    <a:lumOff val="5000"/>
                  </a:schemeClr>
                </a:solidFill>
                <a:latin typeface="Oswald Regular"/>
                <a:ea typeface="Oswald Regular"/>
                <a:cs typeface="Oswald Regular"/>
                <a:sym typeface="Oswald Regular"/>
              </a:rPr>
              <a:t>Mi a </a:t>
            </a:r>
            <a:r>
              <a:rPr lang="en-US" sz="12000" b="1" dirty="0" err="1">
                <a:solidFill>
                  <a:schemeClr val="tx1">
                    <a:lumMod val="95000"/>
                    <a:lumOff val="5000"/>
                  </a:schemeClr>
                </a:solidFill>
                <a:latin typeface="Oswald Regular"/>
                <a:ea typeface="Oswald Regular"/>
                <a:cs typeface="Oswald Regular"/>
                <a:sym typeface="Oswald Regular"/>
              </a:rPr>
              <a:t>probléma</a:t>
            </a:r>
            <a:r>
              <a:rPr lang="en-US" sz="12000" b="1" dirty="0">
                <a:solidFill>
                  <a:schemeClr val="tx1">
                    <a:lumMod val="95000"/>
                    <a:lumOff val="5000"/>
                  </a:schemeClr>
                </a:solidFill>
                <a:latin typeface="Oswald Regular"/>
                <a:ea typeface="Oswald Regular"/>
                <a:cs typeface="Oswald Regular"/>
                <a:sym typeface="Oswald Regular"/>
              </a:rPr>
              <a:t> a </a:t>
            </a:r>
            <a:r>
              <a:rPr lang="en-US" sz="12000" b="1" dirty="0" err="1">
                <a:solidFill>
                  <a:schemeClr val="tx1">
                    <a:lumMod val="95000"/>
                    <a:lumOff val="5000"/>
                  </a:schemeClr>
                </a:solidFill>
                <a:latin typeface="Oswald Regular"/>
                <a:ea typeface="Oswald Regular"/>
                <a:cs typeface="Oswald Regular"/>
                <a:sym typeface="Oswald Regular"/>
              </a:rPr>
              <a:t>műanyaggal</a:t>
            </a:r>
            <a:r>
              <a:rPr lang="en-US" sz="12000" b="1" dirty="0">
                <a:solidFill>
                  <a:schemeClr val="tx1">
                    <a:lumMod val="95000"/>
                    <a:lumOff val="5000"/>
                  </a:schemeClr>
                </a:solidFill>
                <a:latin typeface="Oswald Regular"/>
                <a:ea typeface="Oswald Regular"/>
                <a:cs typeface="Oswald Regular"/>
                <a:sym typeface="Oswald Regular"/>
              </a:rPr>
              <a:t>?</a:t>
            </a:r>
            <a:endParaRPr sz="12000" b="1" dirty="0">
              <a:solidFill>
                <a:schemeClr val="tx1">
                  <a:lumMod val="95000"/>
                  <a:lumOff val="5000"/>
                </a:schemeClr>
              </a:solidFill>
              <a:latin typeface="Oswald Regular"/>
              <a:ea typeface="Oswald Regular"/>
              <a:cs typeface="Oswald Regular"/>
              <a:sym typeface="Oswald Regular"/>
            </a:endParaRPr>
          </a:p>
        </p:txBody>
      </p:sp>
    </p:spTree>
    <p:extLst>
      <p:ext uri="{BB962C8B-B14F-4D97-AF65-F5344CB8AC3E}">
        <p14:creationId xmlns:p14="http://schemas.microsoft.com/office/powerpoint/2010/main" val="3344811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AF917-D2A0-D6FC-4744-74F677562B6E}"/>
              </a:ext>
            </a:extLst>
          </p:cNvPr>
          <p:cNvPicPr>
            <a:picLocks noChangeAspect="1"/>
          </p:cNvPicPr>
          <p:nvPr/>
        </p:nvPicPr>
        <p:blipFill>
          <a:blip r:embed="rId2"/>
          <a:stretch>
            <a:fillRect/>
          </a:stretch>
        </p:blipFill>
        <p:spPr>
          <a:xfrm>
            <a:off x="87447" y="145791"/>
            <a:ext cx="4206605" cy="3042168"/>
          </a:xfrm>
          <a:prstGeom prst="rect">
            <a:avLst/>
          </a:prstGeom>
        </p:spPr>
      </p:pic>
      <p:sp>
        <p:nvSpPr>
          <p:cNvPr id="2" name="Title 1">
            <a:extLst>
              <a:ext uri="{FF2B5EF4-FFF2-40B4-BE49-F238E27FC236}">
                <a16:creationId xmlns:a16="http://schemas.microsoft.com/office/drawing/2014/main" id="{0A60DFFB-1623-61A2-9D92-16CFF3509BA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E5E0791-2137-EC80-F8BB-215121E7B25F}"/>
              </a:ext>
            </a:extLst>
          </p:cNvPr>
          <p:cNvPicPr>
            <a:picLocks noGrp="1" noChangeAspect="1"/>
          </p:cNvPicPr>
          <p:nvPr>
            <p:ph idx="1"/>
          </p:nvPr>
        </p:nvPicPr>
        <p:blipFill>
          <a:blip r:embed="rId3"/>
          <a:stretch>
            <a:fillRect/>
          </a:stretch>
        </p:blipFill>
        <p:spPr>
          <a:xfrm>
            <a:off x="4106601" y="641733"/>
            <a:ext cx="4395597" cy="2926334"/>
          </a:xfrm>
          <a:prstGeom prst="rect">
            <a:avLst/>
          </a:prstGeom>
        </p:spPr>
      </p:pic>
      <p:pic>
        <p:nvPicPr>
          <p:cNvPr id="6" name="Picture 5">
            <a:extLst>
              <a:ext uri="{FF2B5EF4-FFF2-40B4-BE49-F238E27FC236}">
                <a16:creationId xmlns:a16="http://schemas.microsoft.com/office/drawing/2014/main" id="{74E8B991-4A7F-55C9-2F4F-2A0EC3A842D9}"/>
              </a:ext>
            </a:extLst>
          </p:cNvPr>
          <p:cNvPicPr>
            <a:picLocks noChangeAspect="1"/>
          </p:cNvPicPr>
          <p:nvPr/>
        </p:nvPicPr>
        <p:blipFill>
          <a:blip r:embed="rId4"/>
          <a:stretch>
            <a:fillRect/>
          </a:stretch>
        </p:blipFill>
        <p:spPr>
          <a:xfrm>
            <a:off x="8408357" y="145791"/>
            <a:ext cx="3761558" cy="2804403"/>
          </a:xfrm>
          <a:prstGeom prst="rect">
            <a:avLst/>
          </a:prstGeom>
        </p:spPr>
      </p:pic>
      <p:pic>
        <p:nvPicPr>
          <p:cNvPr id="7" name="Picture 6">
            <a:extLst>
              <a:ext uri="{FF2B5EF4-FFF2-40B4-BE49-F238E27FC236}">
                <a16:creationId xmlns:a16="http://schemas.microsoft.com/office/drawing/2014/main" id="{CE883620-5E19-7FD0-A644-A1D387E50129}"/>
              </a:ext>
            </a:extLst>
          </p:cNvPr>
          <p:cNvPicPr>
            <a:picLocks noChangeAspect="1"/>
          </p:cNvPicPr>
          <p:nvPr/>
        </p:nvPicPr>
        <p:blipFill>
          <a:blip r:embed="rId5"/>
          <a:stretch>
            <a:fillRect/>
          </a:stretch>
        </p:blipFill>
        <p:spPr>
          <a:xfrm>
            <a:off x="-291148" y="3261087"/>
            <a:ext cx="4916836" cy="3535703"/>
          </a:xfrm>
          <a:prstGeom prst="rect">
            <a:avLst/>
          </a:prstGeom>
        </p:spPr>
      </p:pic>
      <p:pic>
        <p:nvPicPr>
          <p:cNvPr id="8" name="Picture 7">
            <a:extLst>
              <a:ext uri="{FF2B5EF4-FFF2-40B4-BE49-F238E27FC236}">
                <a16:creationId xmlns:a16="http://schemas.microsoft.com/office/drawing/2014/main" id="{20BE76EE-01A6-20F6-08B7-6A1C9C24024F}"/>
              </a:ext>
            </a:extLst>
          </p:cNvPr>
          <p:cNvPicPr>
            <a:picLocks noChangeAspect="1"/>
          </p:cNvPicPr>
          <p:nvPr/>
        </p:nvPicPr>
        <p:blipFill>
          <a:blip r:embed="rId6"/>
          <a:stretch>
            <a:fillRect/>
          </a:stretch>
        </p:blipFill>
        <p:spPr>
          <a:xfrm>
            <a:off x="4106601" y="3878576"/>
            <a:ext cx="4474735" cy="2992479"/>
          </a:xfrm>
          <a:prstGeom prst="rect">
            <a:avLst/>
          </a:prstGeom>
        </p:spPr>
      </p:pic>
      <p:pic>
        <p:nvPicPr>
          <p:cNvPr id="9" name="Picture 8">
            <a:extLst>
              <a:ext uri="{FF2B5EF4-FFF2-40B4-BE49-F238E27FC236}">
                <a16:creationId xmlns:a16="http://schemas.microsoft.com/office/drawing/2014/main" id="{C5FD8F1F-381F-9212-3735-F312F4CC33C2}"/>
              </a:ext>
            </a:extLst>
          </p:cNvPr>
          <p:cNvPicPr>
            <a:picLocks noChangeAspect="1"/>
          </p:cNvPicPr>
          <p:nvPr/>
        </p:nvPicPr>
        <p:blipFill>
          <a:blip r:embed="rId7"/>
          <a:stretch>
            <a:fillRect/>
          </a:stretch>
        </p:blipFill>
        <p:spPr>
          <a:xfrm>
            <a:off x="8440676" y="3335978"/>
            <a:ext cx="3696920" cy="3670131"/>
          </a:xfrm>
          <a:prstGeom prst="rect">
            <a:avLst/>
          </a:prstGeom>
        </p:spPr>
      </p:pic>
    </p:spTree>
    <p:extLst>
      <p:ext uri="{BB962C8B-B14F-4D97-AF65-F5344CB8AC3E}">
        <p14:creationId xmlns:p14="http://schemas.microsoft.com/office/powerpoint/2010/main" val="863269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0758DA-6E1B-410A-0F70-52996F628616}"/>
              </a:ext>
            </a:extLst>
          </p:cNvPr>
          <p:cNvPicPr>
            <a:picLocks noChangeAspect="1"/>
          </p:cNvPicPr>
          <p:nvPr/>
        </p:nvPicPr>
        <p:blipFill>
          <a:blip r:embed="rId2"/>
          <a:stretch>
            <a:fillRect/>
          </a:stretch>
        </p:blipFill>
        <p:spPr>
          <a:xfrm>
            <a:off x="2590496" y="121633"/>
            <a:ext cx="7011008" cy="6614733"/>
          </a:xfrm>
          <a:prstGeom prst="rect">
            <a:avLst/>
          </a:prstGeom>
        </p:spPr>
      </p:pic>
    </p:spTree>
    <p:extLst>
      <p:ext uri="{BB962C8B-B14F-4D97-AF65-F5344CB8AC3E}">
        <p14:creationId xmlns:p14="http://schemas.microsoft.com/office/powerpoint/2010/main" val="1070869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73C99-45D5-606A-A9ED-A426E4186BF0}"/>
              </a:ext>
            </a:extLst>
          </p:cNvPr>
          <p:cNvPicPr>
            <a:picLocks noChangeAspect="1"/>
          </p:cNvPicPr>
          <p:nvPr/>
        </p:nvPicPr>
        <p:blipFill>
          <a:blip r:embed="rId2"/>
          <a:stretch>
            <a:fillRect/>
          </a:stretch>
        </p:blipFill>
        <p:spPr>
          <a:xfrm>
            <a:off x="1090750" y="21040"/>
            <a:ext cx="10010500" cy="6815919"/>
          </a:xfrm>
          <a:prstGeom prst="rect">
            <a:avLst/>
          </a:prstGeom>
        </p:spPr>
      </p:pic>
    </p:spTree>
    <p:extLst>
      <p:ext uri="{BB962C8B-B14F-4D97-AF65-F5344CB8AC3E}">
        <p14:creationId xmlns:p14="http://schemas.microsoft.com/office/powerpoint/2010/main" val="327521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DDC2-F587-572B-BCCD-559BDBDF2C22}"/>
              </a:ext>
            </a:extLst>
          </p:cNvPr>
          <p:cNvSpPr>
            <a:spLocks noGrp="1"/>
          </p:cNvSpPr>
          <p:nvPr>
            <p:ph type="title"/>
          </p:nvPr>
        </p:nvSpPr>
        <p:spPr/>
        <p:txBody>
          <a:bodyPr/>
          <a:lstStyle/>
          <a:p>
            <a:r>
              <a:rPr lang="en-US" dirty="0"/>
              <a:t>KÖRNYEZETSZENNYEZÉS</a:t>
            </a:r>
          </a:p>
        </p:txBody>
      </p:sp>
      <p:sp>
        <p:nvSpPr>
          <p:cNvPr id="3" name="Content Placeholder 2">
            <a:extLst>
              <a:ext uri="{FF2B5EF4-FFF2-40B4-BE49-F238E27FC236}">
                <a16:creationId xmlns:a16="http://schemas.microsoft.com/office/drawing/2014/main" id="{239FEA59-14D1-3E92-9D30-F5C182E597BC}"/>
              </a:ext>
            </a:extLst>
          </p:cNvPr>
          <p:cNvSpPr>
            <a:spLocks noGrp="1"/>
          </p:cNvSpPr>
          <p:nvPr>
            <p:ph idx="1"/>
          </p:nvPr>
        </p:nvSpPr>
        <p:spPr>
          <a:xfrm>
            <a:off x="162984" y="1674814"/>
            <a:ext cx="6116518" cy="3880773"/>
          </a:xfrm>
        </p:spPr>
        <p:txBody>
          <a:bodyPr>
            <a:normAutofit fontScale="92500" lnSpcReduction="20000"/>
          </a:bodyPr>
          <a:lstStyle/>
          <a:p>
            <a:r>
              <a:rPr lang="en-US" sz="3200" dirty="0"/>
              <a:t>A </a:t>
            </a:r>
            <a:r>
              <a:rPr lang="en-US" sz="3200" b="1" dirty="0" err="1"/>
              <a:t>környezetszennyezés</a:t>
            </a:r>
            <a:r>
              <a:rPr lang="en-US" sz="3200" b="1" dirty="0"/>
              <a:t> </a:t>
            </a:r>
            <a:r>
              <a:rPr lang="en-US" sz="3200" dirty="0" err="1"/>
              <a:t>az</a:t>
            </a:r>
            <a:r>
              <a:rPr lang="en-US" sz="3200" dirty="0"/>
              <a:t> </a:t>
            </a:r>
            <a:r>
              <a:rPr lang="en-US" sz="3200" dirty="0" err="1"/>
              <a:t>élőlények</a:t>
            </a:r>
            <a:r>
              <a:rPr lang="hu-HU" sz="3200" dirty="0"/>
              <a:t> </a:t>
            </a:r>
            <a:r>
              <a:rPr lang="en-US" sz="3200" dirty="0" err="1"/>
              <a:t>környezetének</a:t>
            </a:r>
            <a:r>
              <a:rPr lang="en-US" sz="3200" dirty="0"/>
              <a:t> </a:t>
            </a:r>
            <a:r>
              <a:rPr lang="hu-HU" sz="3200" dirty="0"/>
              <a:t> (</a:t>
            </a:r>
            <a:r>
              <a:rPr lang="hu-HU" sz="3200" b="1" dirty="0"/>
              <a:t>bioszférának)</a:t>
            </a:r>
            <a:r>
              <a:rPr lang="hu-HU" sz="3200" dirty="0"/>
              <a:t> </a:t>
            </a:r>
            <a:r>
              <a:rPr lang="en-US" sz="3200" dirty="0" err="1"/>
              <a:t>kedvezőtlen</a:t>
            </a:r>
            <a:r>
              <a:rPr lang="en-US" sz="3200" dirty="0"/>
              <a:t> </a:t>
            </a:r>
            <a:r>
              <a:rPr lang="en-US" sz="3200" dirty="0" err="1"/>
              <a:t>irányú</a:t>
            </a:r>
            <a:r>
              <a:rPr lang="en-US" sz="3200" dirty="0"/>
              <a:t> </a:t>
            </a:r>
            <a:r>
              <a:rPr lang="en-US" sz="3200" dirty="0" err="1"/>
              <a:t>megváltoztatása</a:t>
            </a:r>
            <a:endParaRPr lang="hu-HU" sz="3200" dirty="0"/>
          </a:p>
          <a:p>
            <a:pPr marL="0" indent="0" algn="just">
              <a:buNone/>
            </a:pPr>
            <a:endParaRPr lang="hu-HU" sz="3200" dirty="0"/>
          </a:p>
          <a:p>
            <a:pPr algn="just"/>
            <a:r>
              <a:rPr lang="hu-HU" sz="3200" dirty="0"/>
              <a:t>Szennyező anyagok hatására</a:t>
            </a:r>
            <a:r>
              <a:rPr lang="en-US" sz="3200" dirty="0"/>
              <a:t> a </a:t>
            </a:r>
            <a:r>
              <a:rPr lang="en-US" sz="3200" dirty="0" err="1"/>
              <a:t>környezeti</a:t>
            </a:r>
            <a:r>
              <a:rPr lang="en-US" sz="3200" dirty="0"/>
              <a:t> </a:t>
            </a:r>
            <a:r>
              <a:rPr lang="en-US" sz="3200" dirty="0" err="1"/>
              <a:t>elemek</a:t>
            </a:r>
            <a:r>
              <a:rPr lang="en-US" sz="3200" dirty="0"/>
              <a:t>, </a:t>
            </a:r>
            <a:r>
              <a:rPr lang="en-US" sz="3200" dirty="0" err="1"/>
              <a:t>levegő</a:t>
            </a:r>
            <a:r>
              <a:rPr lang="en-US" sz="3200" dirty="0"/>
              <a:t>, </a:t>
            </a:r>
            <a:r>
              <a:rPr lang="en-US" sz="3200" dirty="0" err="1"/>
              <a:t>víz</a:t>
            </a:r>
            <a:r>
              <a:rPr lang="en-US" sz="3200" dirty="0"/>
              <a:t>, </a:t>
            </a:r>
            <a:r>
              <a:rPr lang="en-US" sz="3200" dirty="0" err="1"/>
              <a:t>talaj</a:t>
            </a:r>
            <a:r>
              <a:rPr lang="en-US" sz="3200" dirty="0"/>
              <a:t>  </a:t>
            </a:r>
            <a:r>
              <a:rPr lang="en-US" sz="3200" dirty="0" err="1"/>
              <a:t>összetétel</a:t>
            </a:r>
            <a:r>
              <a:rPr lang="hu-HU" sz="3200" dirty="0"/>
              <a:t>e meg</a:t>
            </a:r>
            <a:r>
              <a:rPr lang="en-US" sz="3200" dirty="0" err="1"/>
              <a:t>változ</a:t>
            </a:r>
            <a:r>
              <a:rPr lang="hu-HU" sz="3200" dirty="0"/>
              <a:t>ik</a:t>
            </a:r>
            <a:r>
              <a:rPr lang="en-US" sz="3200" dirty="0"/>
              <a:t> </a:t>
            </a:r>
            <a:r>
              <a:rPr lang="en-US" sz="3200" dirty="0" err="1"/>
              <a:t>és</a:t>
            </a:r>
            <a:r>
              <a:rPr lang="en-US" sz="3200" dirty="0"/>
              <a:t> </a:t>
            </a:r>
            <a:r>
              <a:rPr lang="en-US" sz="3200" dirty="0" err="1"/>
              <a:t>minőségromlás</a:t>
            </a:r>
            <a:r>
              <a:rPr lang="hu-HU" sz="3200" dirty="0"/>
              <a:t>sal</a:t>
            </a:r>
            <a:r>
              <a:rPr lang="en-US" sz="3200" dirty="0"/>
              <a:t> </a:t>
            </a:r>
            <a:r>
              <a:rPr lang="en-US" sz="3200" dirty="0" err="1"/>
              <a:t>jár</a:t>
            </a:r>
            <a:r>
              <a:rPr lang="hu-HU" sz="3200" dirty="0"/>
              <a:t>.</a:t>
            </a:r>
          </a:p>
          <a:p>
            <a:pPr marL="0" indent="0">
              <a:buNone/>
            </a:pPr>
            <a:endParaRPr lang="en-US" dirty="0"/>
          </a:p>
        </p:txBody>
      </p:sp>
      <p:pic>
        <p:nvPicPr>
          <p:cNvPr id="4" name="Picture 3">
            <a:extLst>
              <a:ext uri="{FF2B5EF4-FFF2-40B4-BE49-F238E27FC236}">
                <a16:creationId xmlns:a16="http://schemas.microsoft.com/office/drawing/2014/main" id="{404EC5B3-7715-A02B-2429-BB9FFE2EFB31}"/>
              </a:ext>
            </a:extLst>
          </p:cNvPr>
          <p:cNvPicPr>
            <a:picLocks noChangeAspect="1"/>
          </p:cNvPicPr>
          <p:nvPr/>
        </p:nvPicPr>
        <p:blipFill>
          <a:blip r:embed="rId2"/>
          <a:stretch>
            <a:fillRect/>
          </a:stretch>
        </p:blipFill>
        <p:spPr>
          <a:xfrm>
            <a:off x="6819039" y="2014376"/>
            <a:ext cx="5301859" cy="2650930"/>
          </a:xfrm>
          <a:prstGeom prst="rect">
            <a:avLst/>
          </a:prstGeom>
        </p:spPr>
      </p:pic>
    </p:spTree>
    <p:extLst>
      <p:ext uri="{BB962C8B-B14F-4D97-AF65-F5344CB8AC3E}">
        <p14:creationId xmlns:p14="http://schemas.microsoft.com/office/powerpoint/2010/main" val="280411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81DE3-ED99-DD3A-3116-819875A8F05B}"/>
              </a:ext>
            </a:extLst>
          </p:cNvPr>
          <p:cNvPicPr>
            <a:picLocks noChangeAspect="1"/>
          </p:cNvPicPr>
          <p:nvPr/>
        </p:nvPicPr>
        <p:blipFill>
          <a:blip r:embed="rId4"/>
          <a:stretch>
            <a:fillRect/>
          </a:stretch>
        </p:blipFill>
        <p:spPr>
          <a:xfrm>
            <a:off x="837744" y="179550"/>
            <a:ext cx="10516511" cy="6498899"/>
          </a:xfrm>
          <a:prstGeom prst="rect">
            <a:avLst/>
          </a:prstGeom>
        </p:spPr>
      </p:pic>
    </p:spTree>
    <p:extLst>
      <p:ext uri="{BB962C8B-B14F-4D97-AF65-F5344CB8AC3E}">
        <p14:creationId xmlns:p14="http://schemas.microsoft.com/office/powerpoint/2010/main" val="749845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F398C8-1CAF-B550-CF81-9FD525EFF60E}"/>
              </a:ext>
            </a:extLst>
          </p:cNvPr>
          <p:cNvPicPr>
            <a:picLocks noChangeAspect="1"/>
          </p:cNvPicPr>
          <p:nvPr/>
        </p:nvPicPr>
        <p:blipFill>
          <a:blip r:embed="rId2"/>
          <a:stretch>
            <a:fillRect/>
          </a:stretch>
        </p:blipFill>
        <p:spPr>
          <a:xfrm>
            <a:off x="111834" y="77969"/>
            <a:ext cx="4157832" cy="3139712"/>
          </a:xfrm>
          <a:prstGeom prst="rect">
            <a:avLst/>
          </a:prstGeom>
        </p:spPr>
      </p:pic>
      <p:pic>
        <p:nvPicPr>
          <p:cNvPr id="3" name="Picture 2">
            <a:extLst>
              <a:ext uri="{FF2B5EF4-FFF2-40B4-BE49-F238E27FC236}">
                <a16:creationId xmlns:a16="http://schemas.microsoft.com/office/drawing/2014/main" id="{BE69E7A3-CA81-E1DB-137F-799DBDEBCFD9}"/>
              </a:ext>
            </a:extLst>
          </p:cNvPr>
          <p:cNvPicPr>
            <a:picLocks noChangeAspect="1"/>
          </p:cNvPicPr>
          <p:nvPr/>
        </p:nvPicPr>
        <p:blipFill>
          <a:blip r:embed="rId3"/>
          <a:stretch>
            <a:fillRect/>
          </a:stretch>
        </p:blipFill>
        <p:spPr>
          <a:xfrm>
            <a:off x="1435776" y="3370786"/>
            <a:ext cx="4919898" cy="3487214"/>
          </a:xfrm>
          <a:prstGeom prst="rect">
            <a:avLst/>
          </a:prstGeom>
        </p:spPr>
      </p:pic>
      <p:pic>
        <p:nvPicPr>
          <p:cNvPr id="4" name="Picture 3">
            <a:extLst>
              <a:ext uri="{FF2B5EF4-FFF2-40B4-BE49-F238E27FC236}">
                <a16:creationId xmlns:a16="http://schemas.microsoft.com/office/drawing/2014/main" id="{C3099CD6-F999-835F-A8F9-DB656164AA6B}"/>
              </a:ext>
            </a:extLst>
          </p:cNvPr>
          <p:cNvPicPr>
            <a:picLocks noChangeAspect="1"/>
          </p:cNvPicPr>
          <p:nvPr/>
        </p:nvPicPr>
        <p:blipFill>
          <a:blip r:embed="rId4"/>
          <a:stretch>
            <a:fillRect/>
          </a:stretch>
        </p:blipFill>
        <p:spPr>
          <a:xfrm>
            <a:off x="6991661" y="0"/>
            <a:ext cx="5200339" cy="4157832"/>
          </a:xfrm>
          <a:prstGeom prst="rect">
            <a:avLst/>
          </a:prstGeom>
        </p:spPr>
      </p:pic>
      <p:pic>
        <p:nvPicPr>
          <p:cNvPr id="5" name="Picture 4">
            <a:extLst>
              <a:ext uri="{FF2B5EF4-FFF2-40B4-BE49-F238E27FC236}">
                <a16:creationId xmlns:a16="http://schemas.microsoft.com/office/drawing/2014/main" id="{D19661F1-CD40-8D49-7D18-6849158BC7CD}"/>
              </a:ext>
            </a:extLst>
          </p:cNvPr>
          <p:cNvPicPr>
            <a:picLocks noChangeAspect="1"/>
          </p:cNvPicPr>
          <p:nvPr/>
        </p:nvPicPr>
        <p:blipFill>
          <a:blip r:embed="rId5"/>
          <a:stretch>
            <a:fillRect/>
          </a:stretch>
        </p:blipFill>
        <p:spPr>
          <a:xfrm>
            <a:off x="8099907" y="3578068"/>
            <a:ext cx="3535986" cy="3279932"/>
          </a:xfrm>
          <a:prstGeom prst="rect">
            <a:avLst/>
          </a:prstGeom>
        </p:spPr>
      </p:pic>
    </p:spTree>
    <p:extLst>
      <p:ext uri="{BB962C8B-B14F-4D97-AF65-F5344CB8AC3E}">
        <p14:creationId xmlns:p14="http://schemas.microsoft.com/office/powerpoint/2010/main" val="684214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D6C434-85D1-C380-3D18-5384DC9A9699}"/>
              </a:ext>
            </a:extLst>
          </p:cNvPr>
          <p:cNvPicPr>
            <a:picLocks noChangeAspect="1"/>
          </p:cNvPicPr>
          <p:nvPr/>
        </p:nvPicPr>
        <p:blipFill>
          <a:blip r:embed="rId2"/>
          <a:stretch>
            <a:fillRect/>
          </a:stretch>
        </p:blipFill>
        <p:spPr>
          <a:xfrm>
            <a:off x="1133856" y="0"/>
            <a:ext cx="9924288" cy="6858000"/>
          </a:xfrm>
          <a:prstGeom prst="rect">
            <a:avLst/>
          </a:prstGeom>
        </p:spPr>
      </p:pic>
    </p:spTree>
    <p:extLst>
      <p:ext uri="{BB962C8B-B14F-4D97-AF65-F5344CB8AC3E}">
        <p14:creationId xmlns:p14="http://schemas.microsoft.com/office/powerpoint/2010/main" val="1240425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2CC494-8252-951C-F9E5-0FD978C608FA}"/>
              </a:ext>
            </a:extLst>
          </p:cNvPr>
          <p:cNvSpPr txBox="1"/>
          <p:nvPr/>
        </p:nvSpPr>
        <p:spPr>
          <a:xfrm>
            <a:off x="0" y="582096"/>
            <a:ext cx="6553200" cy="4616648"/>
          </a:xfrm>
          <a:prstGeom prst="rect">
            <a:avLst/>
          </a:prstGeom>
          <a:noFill/>
        </p:spPr>
        <p:txBody>
          <a:bodyPr wrap="square">
            <a:spAutoFit/>
          </a:bodyPr>
          <a:lstStyle/>
          <a:p>
            <a:pPr algn="ctr"/>
            <a:r>
              <a:rPr lang="hu-HU" sz="6600" b="1" dirty="0">
                <a:latin typeface="Arial Black" panose="020B0A04020102020204" pitchFamily="34" charset="0"/>
                <a:cs typeface="Aharoni" panose="02010803020104030203" pitchFamily="2" charset="-79"/>
              </a:rPr>
              <a:t>...m</a:t>
            </a:r>
            <a:r>
              <a:rPr lang="en-US" sz="6600" b="1" dirty="0">
                <a:latin typeface="Arial Black" panose="020B0A04020102020204" pitchFamily="34" charset="0"/>
                <a:cs typeface="Aharoni" panose="02010803020104030203" pitchFamily="2" charset="-79"/>
              </a:rPr>
              <a:t>it </a:t>
            </a:r>
            <a:r>
              <a:rPr lang="en-US" sz="6600" b="1" dirty="0" err="1">
                <a:latin typeface="Arial Black" panose="020B0A04020102020204" pitchFamily="34" charset="0"/>
                <a:cs typeface="Aharoni" panose="02010803020104030203" pitchFamily="2" charset="-79"/>
              </a:rPr>
              <a:t>te</a:t>
            </a:r>
            <a:r>
              <a:rPr lang="hu-HU" sz="6600" b="1" dirty="0">
                <a:latin typeface="Arial Black" panose="020B0A04020102020204" pitchFamily="34" charset="0"/>
                <a:cs typeface="Aharoni" panose="02010803020104030203" pitchFamily="2" charset="-79"/>
              </a:rPr>
              <a:t>hetsz</a:t>
            </a:r>
          </a:p>
          <a:p>
            <a:pPr algn="ctr"/>
            <a:r>
              <a:rPr lang="hu-HU" sz="9600" b="1" dirty="0">
                <a:latin typeface="Arial Black" panose="020B0A04020102020204" pitchFamily="34" charset="0"/>
                <a:cs typeface="Aharoni" panose="02010803020104030203" pitchFamily="2" charset="-79"/>
              </a:rPr>
              <a:t>T</a:t>
            </a:r>
            <a:r>
              <a:rPr lang="en-US" sz="9600" b="1" dirty="0">
                <a:latin typeface="Arial Black" panose="020B0A04020102020204" pitchFamily="34" charset="0"/>
                <a:cs typeface="Aharoni" panose="02010803020104030203" pitchFamily="2" charset="-79"/>
              </a:rPr>
              <a:t>e</a:t>
            </a:r>
            <a:r>
              <a:rPr lang="en-US" sz="6600" b="1" dirty="0">
                <a:latin typeface="Arial Black" panose="020B0A04020102020204" pitchFamily="34" charset="0"/>
                <a:cs typeface="Aharoni" panose="02010803020104030203" pitchFamily="2" charset="-79"/>
              </a:rPr>
              <a:t> </a:t>
            </a:r>
            <a:endParaRPr lang="hu-HU" sz="6600" b="1" dirty="0">
              <a:latin typeface="Arial Black" panose="020B0A04020102020204" pitchFamily="34" charset="0"/>
              <a:cs typeface="Aharoni" panose="02010803020104030203" pitchFamily="2" charset="-79"/>
            </a:endParaRPr>
          </a:p>
          <a:p>
            <a:pPr algn="ctr"/>
            <a:r>
              <a:rPr lang="en-US" sz="6600" b="1" dirty="0" err="1">
                <a:latin typeface="Arial Black" panose="020B0A04020102020204" pitchFamily="34" charset="0"/>
                <a:cs typeface="Aharoni" panose="02010803020104030203" pitchFamily="2" charset="-79"/>
              </a:rPr>
              <a:t>egy</a:t>
            </a:r>
            <a:r>
              <a:rPr lang="en-US" sz="6600" b="1" dirty="0">
                <a:latin typeface="Arial Black" panose="020B0A04020102020204" pitchFamily="34" charset="0"/>
                <a:cs typeface="Aharoni" panose="02010803020104030203" pitchFamily="2" charset="-79"/>
              </a:rPr>
              <a:t> </a:t>
            </a:r>
            <a:r>
              <a:rPr lang="en-US" sz="6600" b="1" dirty="0" err="1">
                <a:latin typeface="Arial Black" panose="020B0A04020102020204" pitchFamily="34" charset="0"/>
                <a:cs typeface="Aharoni" panose="02010803020104030203" pitchFamily="2" charset="-79"/>
              </a:rPr>
              <a:t>élhetőbb</a:t>
            </a:r>
            <a:r>
              <a:rPr lang="en-US" sz="6600" b="1" dirty="0">
                <a:latin typeface="Arial Black" panose="020B0A04020102020204" pitchFamily="34" charset="0"/>
                <a:cs typeface="Aharoni" panose="02010803020104030203" pitchFamily="2" charset="-79"/>
              </a:rPr>
              <a:t> </a:t>
            </a:r>
            <a:r>
              <a:rPr lang="en-US" sz="6600" b="1" dirty="0" err="1">
                <a:latin typeface="Arial Black" panose="020B0A04020102020204" pitchFamily="34" charset="0"/>
                <a:cs typeface="Aharoni" panose="02010803020104030203" pitchFamily="2" charset="-79"/>
              </a:rPr>
              <a:t>környezetért</a:t>
            </a:r>
            <a:r>
              <a:rPr lang="hu-HU" sz="6600" b="1" dirty="0">
                <a:latin typeface="Arial Black" panose="020B0A04020102020204" pitchFamily="34" charset="0"/>
                <a:cs typeface="Aharoni" panose="02010803020104030203" pitchFamily="2" charset="-79"/>
              </a:rPr>
              <a:t>?</a:t>
            </a:r>
            <a:endParaRPr lang="en-US" sz="6600" b="1" dirty="0">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33488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05CC-B35D-5D38-ACEF-F7016E8ECC8A}"/>
              </a:ext>
            </a:extLst>
          </p:cNvPr>
          <p:cNvSpPr>
            <a:spLocks noGrp="1"/>
          </p:cNvSpPr>
          <p:nvPr>
            <p:ph type="ctrTitle"/>
          </p:nvPr>
        </p:nvSpPr>
        <p:spPr>
          <a:xfrm>
            <a:off x="495300" y="404284"/>
            <a:ext cx="10848975" cy="1646302"/>
          </a:xfrm>
        </p:spPr>
        <p:txBody>
          <a:bodyPr/>
          <a:lstStyle/>
          <a:p>
            <a:pPr algn="ctr"/>
            <a:r>
              <a:rPr lang="hu-HU" sz="6600" b="1" dirty="0">
                <a:solidFill>
                  <a:schemeClr val="tx1">
                    <a:lumMod val="95000"/>
                    <a:lumOff val="5000"/>
                  </a:schemeClr>
                </a:solidFill>
                <a:latin typeface="Aharoni" panose="02010803020104030203" pitchFamily="2" charset="-79"/>
                <a:cs typeface="Aharoni" panose="02010803020104030203" pitchFamily="2" charset="-79"/>
              </a:rPr>
              <a:t>KÖSZÖNÖM A FIGYELMET</a:t>
            </a:r>
            <a:r>
              <a:rPr lang="ro-MD" sz="8800" b="1" dirty="0">
                <a:solidFill>
                  <a:schemeClr val="tx1">
                    <a:lumMod val="95000"/>
                    <a:lumOff val="5000"/>
                  </a:schemeClr>
                </a:solidFill>
                <a:latin typeface="Aharoni" panose="02010803020104030203" pitchFamily="2" charset="-79"/>
                <a:cs typeface="Aharoni" panose="02010803020104030203" pitchFamily="2" charset="-79"/>
              </a:rPr>
              <a:t>!</a:t>
            </a:r>
            <a:endParaRPr lang="en-US" sz="8800" b="1" dirty="0">
              <a:solidFill>
                <a:schemeClr val="tx1">
                  <a:lumMod val="95000"/>
                  <a:lumOff val="5000"/>
                </a:schemeClr>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6A27E395-6D12-F8CC-007A-A4A5AF76EFC5}"/>
              </a:ext>
            </a:extLst>
          </p:cNvPr>
          <p:cNvSpPr>
            <a:spLocks noGrp="1"/>
          </p:cNvSpPr>
          <p:nvPr>
            <p:ph type="subTitle" idx="1"/>
          </p:nvPr>
        </p:nvSpPr>
        <p:spPr>
          <a:xfrm>
            <a:off x="2819399" y="5067300"/>
            <a:ext cx="6454603" cy="80432"/>
          </a:xfrm>
        </p:spPr>
        <p:txBody>
          <a:bodyPr>
            <a:normAutofit fontScale="25000" lnSpcReduction="20000"/>
          </a:bodyPr>
          <a:lstStyle/>
          <a:p>
            <a:endParaRPr lang="en-US" dirty="0"/>
          </a:p>
        </p:txBody>
      </p:sp>
    </p:spTree>
    <p:extLst>
      <p:ext uri="{BB962C8B-B14F-4D97-AF65-F5344CB8AC3E}">
        <p14:creationId xmlns:p14="http://schemas.microsoft.com/office/powerpoint/2010/main" val="391326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0E2C-5D9A-5C6E-9E04-3180E81EA1C1}"/>
              </a:ext>
            </a:extLst>
          </p:cNvPr>
          <p:cNvSpPr>
            <a:spLocks noGrp="1"/>
          </p:cNvSpPr>
          <p:nvPr>
            <p:ph type="title"/>
          </p:nvPr>
        </p:nvSpPr>
        <p:spPr/>
        <p:txBody>
          <a:bodyPr>
            <a:normAutofit/>
          </a:bodyPr>
          <a:lstStyle/>
          <a:p>
            <a:r>
              <a:rPr lang="hu-HU" sz="6000" dirty="0"/>
              <a:t>Bioszféra</a:t>
            </a:r>
            <a:endParaRPr lang="en-US" sz="6000" dirty="0"/>
          </a:p>
        </p:txBody>
      </p:sp>
      <p:sp>
        <p:nvSpPr>
          <p:cNvPr id="3" name="Content Placeholder 2">
            <a:extLst>
              <a:ext uri="{FF2B5EF4-FFF2-40B4-BE49-F238E27FC236}">
                <a16:creationId xmlns:a16="http://schemas.microsoft.com/office/drawing/2014/main" id="{B0A90F30-FCC9-2FD9-DBC1-4FEF03777083}"/>
              </a:ext>
            </a:extLst>
          </p:cNvPr>
          <p:cNvSpPr>
            <a:spLocks noGrp="1"/>
          </p:cNvSpPr>
          <p:nvPr>
            <p:ph idx="1"/>
          </p:nvPr>
        </p:nvSpPr>
        <p:spPr>
          <a:xfrm>
            <a:off x="159655" y="2314576"/>
            <a:ext cx="5745845" cy="3773904"/>
          </a:xfrm>
        </p:spPr>
        <p:txBody>
          <a:bodyPr>
            <a:normAutofit fontScale="92500" lnSpcReduction="20000"/>
          </a:bodyPr>
          <a:lstStyle/>
          <a:p>
            <a:pPr marL="0" indent="0">
              <a:buNone/>
            </a:pPr>
            <a:r>
              <a:rPr lang="en-US" sz="2800" b="1" i="0" dirty="0">
                <a:solidFill>
                  <a:srgbClr val="202122"/>
                </a:solidFill>
                <a:effectLst/>
                <a:latin typeface="Arial" panose="020B0604020202020204" pitchFamily="34" charset="0"/>
              </a:rPr>
              <a:t>A </a:t>
            </a:r>
            <a:r>
              <a:rPr lang="en-US" sz="2800" b="1" i="0" dirty="0" err="1">
                <a:solidFill>
                  <a:srgbClr val="202122"/>
                </a:solidFill>
                <a:effectLst/>
                <a:latin typeface="Arial" panose="020B0604020202020204" pitchFamily="34" charset="0"/>
              </a:rPr>
              <a:t>bioszféra</a:t>
            </a:r>
            <a:r>
              <a:rPr lang="en-US" sz="2800" b="1" i="0" dirty="0">
                <a:solidFill>
                  <a:srgbClr val="202122"/>
                </a:solidFill>
                <a:effectLst/>
                <a:latin typeface="Arial" panose="020B0604020202020204" pitchFamily="34" charset="0"/>
              </a:rPr>
              <a:t> a </a:t>
            </a:r>
            <a:r>
              <a:rPr lang="en-US" sz="2800" b="1" i="0" dirty="0" err="1">
                <a:solidFill>
                  <a:srgbClr val="202122"/>
                </a:solidFill>
                <a:effectLst/>
                <a:latin typeface="Arial" panose="020B0604020202020204" pitchFamily="34" charset="0"/>
              </a:rPr>
              <a:t>Föld</a:t>
            </a:r>
            <a:r>
              <a:rPr lang="en-US" sz="2800" b="1" i="0" dirty="0">
                <a:solidFill>
                  <a:srgbClr val="202122"/>
                </a:solidFill>
                <a:effectLst/>
                <a:latin typeface="Arial" panose="020B0604020202020204" pitchFamily="34" charset="0"/>
              </a:rPr>
              <a:t> </a:t>
            </a:r>
            <a:endParaRPr lang="hu-HU" sz="2800" b="1" i="0" dirty="0">
              <a:solidFill>
                <a:srgbClr val="202122"/>
              </a:solidFill>
              <a:effectLst/>
              <a:latin typeface="Arial" panose="020B0604020202020204" pitchFamily="34" charset="0"/>
            </a:endParaRPr>
          </a:p>
          <a:p>
            <a:pPr marL="0" indent="0">
              <a:buNone/>
            </a:pPr>
            <a:endParaRPr lang="hu-HU" sz="2800" b="1" i="0" dirty="0">
              <a:solidFill>
                <a:srgbClr val="202122"/>
              </a:solidFill>
              <a:effectLst/>
              <a:latin typeface="Arial" panose="020B0604020202020204" pitchFamily="34" charset="0"/>
            </a:endParaRPr>
          </a:p>
          <a:p>
            <a:pPr lvl="1"/>
            <a:r>
              <a:rPr lang="en-US" sz="2800" b="0" i="0" dirty="0">
                <a:solidFill>
                  <a:srgbClr val="202122"/>
                </a:solidFill>
                <a:effectLst/>
                <a:latin typeface="Arial" panose="020B0604020202020204" pitchFamily="34" charset="0"/>
              </a:rPr>
              <a:t>levegőburkának (</a:t>
            </a:r>
            <a:r>
              <a:rPr lang="en-US" sz="2800" b="1" i="0" u="none" strike="noStrike" dirty="0" err="1">
                <a:solidFill>
                  <a:schemeClr val="tx1"/>
                </a:solidFill>
                <a:effectLst/>
                <a:latin typeface="Arial" panose="020B0604020202020204" pitchFamily="34" charset="0"/>
                <a:hlinkClick r:id="rId2" tooltip="Atmoszféra">
                  <a:extLst>
                    <a:ext uri="{A12FA001-AC4F-418D-AE19-62706E023703}">
                      <ahyp:hlinkClr xmlns:ahyp="http://schemas.microsoft.com/office/drawing/2018/hyperlinkcolor" val="tx"/>
                    </a:ext>
                  </a:extLst>
                </a:hlinkClick>
              </a:rPr>
              <a:t>atmoszféra</a:t>
            </a:r>
            <a:r>
              <a:rPr lang="en-US" sz="2800" b="0" i="0" dirty="0">
                <a:solidFill>
                  <a:srgbClr val="202122"/>
                </a:solidFill>
                <a:effectLst/>
                <a:latin typeface="Arial" panose="020B0604020202020204" pitchFamily="34" charset="0"/>
              </a:rPr>
              <a:t>) </a:t>
            </a:r>
            <a:endParaRPr lang="hu-HU" sz="2800" b="0" i="0" dirty="0">
              <a:solidFill>
                <a:srgbClr val="202122"/>
              </a:solidFill>
              <a:effectLst/>
              <a:latin typeface="Arial" panose="020B0604020202020204" pitchFamily="34" charset="0"/>
            </a:endParaRPr>
          </a:p>
          <a:p>
            <a:pPr lvl="1"/>
            <a:r>
              <a:rPr lang="en-US" sz="2800" b="0" i="0" dirty="0" err="1">
                <a:solidFill>
                  <a:srgbClr val="202122"/>
                </a:solidFill>
                <a:effectLst/>
                <a:latin typeface="Arial" panose="020B0604020202020204" pitchFamily="34" charset="0"/>
              </a:rPr>
              <a:t>vízburkának</a:t>
            </a:r>
            <a:r>
              <a:rPr lang="en-US" sz="2800" b="0" i="0" dirty="0">
                <a:solidFill>
                  <a:srgbClr val="202122"/>
                </a:solidFill>
                <a:effectLst/>
                <a:latin typeface="Arial" panose="020B0604020202020204" pitchFamily="34" charset="0"/>
              </a:rPr>
              <a:t> (</a:t>
            </a:r>
            <a:r>
              <a:rPr lang="en-US" sz="2800" b="1" i="0" u="none" strike="noStrike" dirty="0" err="1">
                <a:solidFill>
                  <a:schemeClr val="tx1"/>
                </a:solidFill>
                <a:effectLst/>
                <a:latin typeface="Arial" panose="020B0604020202020204" pitchFamily="34" charset="0"/>
                <a:hlinkClick r:id="rId3" tooltip="Hidroszféra">
                  <a:extLst>
                    <a:ext uri="{A12FA001-AC4F-418D-AE19-62706E023703}">
                      <ahyp:hlinkClr xmlns:ahyp="http://schemas.microsoft.com/office/drawing/2018/hyperlinkcolor" val="tx"/>
                    </a:ext>
                  </a:extLst>
                </a:hlinkClick>
              </a:rPr>
              <a:t>hidroszféra</a:t>
            </a:r>
            <a:r>
              <a:rPr lang="en-US" sz="2800" b="0" i="0" dirty="0">
                <a:solidFill>
                  <a:srgbClr val="202122"/>
                </a:solidFill>
                <a:effectLst/>
                <a:latin typeface="Arial" panose="020B0604020202020204" pitchFamily="34" charset="0"/>
              </a:rPr>
              <a:t>),</a:t>
            </a:r>
            <a:endParaRPr lang="hu-HU" sz="2800" b="0" i="0" dirty="0">
              <a:solidFill>
                <a:srgbClr val="202122"/>
              </a:solidFill>
              <a:effectLst/>
              <a:latin typeface="Arial" panose="020B0604020202020204" pitchFamily="34" charset="0"/>
            </a:endParaRPr>
          </a:p>
          <a:p>
            <a:pPr lvl="1"/>
            <a:r>
              <a:rPr lang="en-US" sz="2800" b="0" i="0" dirty="0">
                <a:solidFill>
                  <a:srgbClr val="202122"/>
                </a:solidFill>
                <a:effectLst/>
                <a:latin typeface="Arial" panose="020B0604020202020204" pitchFamily="34" charset="0"/>
              </a:rPr>
              <a:t> </a:t>
            </a:r>
            <a:r>
              <a:rPr lang="en-US" sz="2800" b="0" i="0" dirty="0" err="1">
                <a:solidFill>
                  <a:srgbClr val="202122"/>
                </a:solidFill>
                <a:effectLst/>
                <a:latin typeface="Arial" panose="020B0604020202020204" pitchFamily="34" charset="0"/>
              </a:rPr>
              <a:t>kőzetburkának</a:t>
            </a:r>
            <a:r>
              <a:rPr lang="en-US" sz="2800" b="0" i="0" dirty="0">
                <a:solidFill>
                  <a:srgbClr val="202122"/>
                </a:solidFill>
                <a:effectLst/>
                <a:latin typeface="Arial" panose="020B0604020202020204" pitchFamily="34" charset="0"/>
              </a:rPr>
              <a:t> (</a:t>
            </a:r>
            <a:r>
              <a:rPr lang="en-US" sz="2800" b="1" i="0" u="sng" dirty="0" err="1">
                <a:solidFill>
                  <a:schemeClr val="tx1"/>
                </a:solidFill>
                <a:effectLst/>
                <a:latin typeface="Arial" panose="020B0604020202020204" pitchFamily="34" charset="0"/>
                <a:hlinkClick r:id="rId4">
                  <a:extLst>
                    <a:ext uri="{A12FA001-AC4F-418D-AE19-62706E023703}">
                      <ahyp:hlinkClr xmlns:ahyp="http://schemas.microsoft.com/office/drawing/2018/hyperlinkcolor" val="tx"/>
                    </a:ext>
                  </a:extLst>
                </a:hlinkClick>
              </a:rPr>
              <a:t>litoszféra</a:t>
            </a:r>
            <a:r>
              <a:rPr lang="en-US" sz="2800" b="0" i="0" dirty="0">
                <a:solidFill>
                  <a:srgbClr val="202122"/>
                </a:solidFill>
                <a:effectLst/>
                <a:latin typeface="Arial" panose="020B0604020202020204" pitchFamily="34" charset="0"/>
              </a:rPr>
              <a:t>)</a:t>
            </a:r>
            <a:endParaRPr lang="hu-HU" sz="2800" b="0" i="0" dirty="0">
              <a:solidFill>
                <a:srgbClr val="202122"/>
              </a:solidFill>
              <a:effectLst/>
              <a:latin typeface="Arial" panose="020B0604020202020204" pitchFamily="34" charset="0"/>
            </a:endParaRPr>
          </a:p>
          <a:p>
            <a:pPr lvl="1"/>
            <a:endParaRPr lang="hu-HU" sz="2800" dirty="0">
              <a:solidFill>
                <a:srgbClr val="202122"/>
              </a:solidFill>
              <a:latin typeface="Arial" panose="020B0604020202020204" pitchFamily="34" charset="0"/>
            </a:endParaRPr>
          </a:p>
          <a:p>
            <a:pPr marL="457200" lvl="1" indent="0">
              <a:buNone/>
            </a:pPr>
            <a:r>
              <a:rPr lang="en-US" sz="2800" b="1" i="0" dirty="0" err="1">
                <a:solidFill>
                  <a:schemeClr val="tx1"/>
                </a:solidFill>
                <a:effectLst/>
                <a:latin typeface="Arial" panose="020B0604020202020204" pitchFamily="34" charset="0"/>
              </a:rPr>
              <a:t>azon</a:t>
            </a:r>
            <a:r>
              <a:rPr lang="en-US" sz="2800" b="1" i="0" dirty="0">
                <a:solidFill>
                  <a:schemeClr val="tx1"/>
                </a:solidFill>
                <a:effectLst/>
                <a:latin typeface="Arial" panose="020B0604020202020204" pitchFamily="34" charset="0"/>
              </a:rPr>
              <a:t> </a:t>
            </a:r>
            <a:r>
              <a:rPr lang="en-US" sz="2800" b="1" i="0" dirty="0" err="1">
                <a:solidFill>
                  <a:schemeClr val="tx1"/>
                </a:solidFill>
                <a:effectLst/>
                <a:latin typeface="Arial" panose="020B0604020202020204" pitchFamily="34" charset="0"/>
              </a:rPr>
              <a:t>része</a:t>
            </a:r>
            <a:r>
              <a:rPr lang="en-US" sz="2800" b="1" i="0" dirty="0">
                <a:solidFill>
                  <a:schemeClr val="tx1"/>
                </a:solidFill>
                <a:effectLst/>
                <a:latin typeface="Arial" panose="020B0604020202020204" pitchFamily="34" charset="0"/>
              </a:rPr>
              <a:t>, </a:t>
            </a:r>
            <a:r>
              <a:rPr lang="en-US" sz="2800" b="1" i="0" dirty="0" err="1">
                <a:solidFill>
                  <a:schemeClr val="tx1"/>
                </a:solidFill>
                <a:effectLst/>
                <a:latin typeface="Arial" panose="020B0604020202020204" pitchFamily="34" charset="0"/>
              </a:rPr>
              <a:t>ahol</a:t>
            </a:r>
            <a:r>
              <a:rPr lang="en-US" sz="2800" b="1" i="0" dirty="0">
                <a:solidFill>
                  <a:schemeClr val="tx1"/>
                </a:solidFill>
                <a:effectLst/>
                <a:latin typeface="Arial" panose="020B0604020202020204" pitchFamily="34" charset="0"/>
              </a:rPr>
              <a:t> van </a:t>
            </a:r>
            <a:r>
              <a:rPr lang="en-US" sz="2800" b="1" i="0" u="none" strike="noStrike" dirty="0" err="1">
                <a:solidFill>
                  <a:schemeClr val="tx1"/>
                </a:solidFill>
                <a:effectLst/>
                <a:latin typeface="Arial" panose="020B0604020202020204" pitchFamily="34" charset="0"/>
                <a:hlinkClick r:id="rId5" tooltip="Élet">
                  <a:extLst>
                    <a:ext uri="{A12FA001-AC4F-418D-AE19-62706E023703}">
                      <ahyp:hlinkClr xmlns:ahyp="http://schemas.microsoft.com/office/drawing/2018/hyperlinkcolor" val="tx"/>
                    </a:ext>
                  </a:extLst>
                </a:hlinkClick>
              </a:rPr>
              <a:t>élet</a:t>
            </a:r>
            <a:r>
              <a:rPr lang="en-US" sz="2800" b="1" i="0" dirty="0">
                <a:solidFill>
                  <a:schemeClr val="tx1"/>
                </a:solidFill>
                <a:effectLst/>
                <a:latin typeface="Arial" panose="020B0604020202020204" pitchFamily="34" charset="0"/>
              </a:rPr>
              <a:t> </a:t>
            </a:r>
            <a:r>
              <a:rPr lang="en-US" sz="2800" b="1" i="0" dirty="0" err="1">
                <a:solidFill>
                  <a:schemeClr val="tx1"/>
                </a:solidFill>
                <a:effectLst/>
                <a:latin typeface="Arial" panose="020B0604020202020204" pitchFamily="34" charset="0"/>
              </a:rPr>
              <a:t>és</a:t>
            </a:r>
            <a:r>
              <a:rPr lang="en-US" sz="2800" b="1" i="0" dirty="0">
                <a:solidFill>
                  <a:schemeClr val="tx1"/>
                </a:solidFill>
                <a:effectLst/>
                <a:latin typeface="Arial" panose="020B0604020202020204" pitchFamily="34" charset="0"/>
              </a:rPr>
              <a:t> </a:t>
            </a:r>
            <a:r>
              <a:rPr lang="en-US" sz="2800" b="1" i="0" dirty="0" err="1">
                <a:solidFill>
                  <a:schemeClr val="tx1"/>
                </a:solidFill>
                <a:effectLst/>
                <a:latin typeface="Arial" panose="020B0604020202020204" pitchFamily="34" charset="0"/>
              </a:rPr>
              <a:t>biológiai</a:t>
            </a:r>
            <a:r>
              <a:rPr lang="en-US" sz="2800" b="1" i="0" dirty="0">
                <a:solidFill>
                  <a:schemeClr val="tx1"/>
                </a:solidFill>
                <a:effectLst/>
                <a:latin typeface="Arial" panose="020B0604020202020204" pitchFamily="34" charset="0"/>
              </a:rPr>
              <a:t> </a:t>
            </a:r>
            <a:r>
              <a:rPr lang="en-US" sz="2800" b="1" i="0" dirty="0" err="1">
                <a:solidFill>
                  <a:schemeClr val="tx1"/>
                </a:solidFill>
                <a:effectLst/>
                <a:latin typeface="Arial" panose="020B0604020202020204" pitchFamily="34" charset="0"/>
              </a:rPr>
              <a:t>folyamatok</a:t>
            </a:r>
            <a:r>
              <a:rPr lang="en-US" sz="2800" b="1" i="0" dirty="0">
                <a:solidFill>
                  <a:schemeClr val="tx1"/>
                </a:solidFill>
                <a:effectLst/>
                <a:latin typeface="Arial" panose="020B0604020202020204" pitchFamily="34" charset="0"/>
              </a:rPr>
              <a:t> </a:t>
            </a:r>
            <a:r>
              <a:rPr lang="en-US" sz="2800" b="1" i="0" dirty="0" err="1">
                <a:solidFill>
                  <a:schemeClr val="tx1"/>
                </a:solidFill>
                <a:effectLst/>
                <a:latin typeface="Arial" panose="020B0604020202020204" pitchFamily="34" charset="0"/>
              </a:rPr>
              <a:t>mennek</a:t>
            </a:r>
            <a:r>
              <a:rPr lang="en-US" sz="2800" b="1" i="0" dirty="0">
                <a:solidFill>
                  <a:schemeClr val="tx1"/>
                </a:solidFill>
                <a:effectLst/>
                <a:latin typeface="Arial" panose="020B0604020202020204" pitchFamily="34" charset="0"/>
              </a:rPr>
              <a:t> </a:t>
            </a:r>
            <a:r>
              <a:rPr lang="en-US" sz="2800" b="1" i="0" dirty="0" err="1">
                <a:solidFill>
                  <a:schemeClr val="tx1"/>
                </a:solidFill>
                <a:effectLst/>
                <a:latin typeface="Arial" panose="020B0604020202020204" pitchFamily="34" charset="0"/>
              </a:rPr>
              <a:t>végbe</a:t>
            </a:r>
            <a:r>
              <a:rPr lang="en-US" sz="2800" b="1" i="0" dirty="0">
                <a:solidFill>
                  <a:schemeClr val="tx1"/>
                </a:solidFill>
                <a:effectLst/>
                <a:latin typeface="Arial" panose="020B0604020202020204" pitchFamily="34" charset="0"/>
              </a:rPr>
              <a:t>. </a:t>
            </a:r>
            <a:endParaRPr lang="en-US" sz="2800" b="1" dirty="0">
              <a:solidFill>
                <a:schemeClr val="tx1"/>
              </a:solidFill>
            </a:endParaRPr>
          </a:p>
        </p:txBody>
      </p:sp>
      <p:pic>
        <p:nvPicPr>
          <p:cNvPr id="4" name="Picture 3">
            <a:extLst>
              <a:ext uri="{FF2B5EF4-FFF2-40B4-BE49-F238E27FC236}">
                <a16:creationId xmlns:a16="http://schemas.microsoft.com/office/drawing/2014/main" id="{3625A969-0216-3157-2C76-19E11551D0E8}"/>
              </a:ext>
            </a:extLst>
          </p:cNvPr>
          <p:cNvPicPr>
            <a:picLocks noChangeAspect="1"/>
          </p:cNvPicPr>
          <p:nvPr/>
        </p:nvPicPr>
        <p:blipFill>
          <a:blip r:embed="rId6"/>
          <a:stretch>
            <a:fillRect/>
          </a:stretch>
        </p:blipFill>
        <p:spPr>
          <a:xfrm>
            <a:off x="5697984" y="345233"/>
            <a:ext cx="6036816" cy="3018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075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0FFFAAA-8AF2-CB32-B68A-706252BB5A51}"/>
              </a:ext>
            </a:extLst>
          </p:cNvPr>
          <p:cNvSpPr>
            <a:spLocks noGrp="1" noChangeArrowheads="1"/>
          </p:cNvSpPr>
          <p:nvPr>
            <p:ph type="title"/>
          </p:nvPr>
        </p:nvSpPr>
        <p:spPr/>
        <p:txBody>
          <a:bodyPr/>
          <a:lstStyle/>
          <a:p>
            <a:r>
              <a:rPr lang="hu-HU" altLang="en-US" dirty="0"/>
              <a:t>Bioszférát pusztító folyamatok</a:t>
            </a:r>
          </a:p>
        </p:txBody>
      </p:sp>
      <p:sp>
        <p:nvSpPr>
          <p:cNvPr id="210947" name="Rectangle 3">
            <a:extLst>
              <a:ext uri="{FF2B5EF4-FFF2-40B4-BE49-F238E27FC236}">
                <a16:creationId xmlns:a16="http://schemas.microsoft.com/office/drawing/2014/main" id="{C9385F79-7FC7-1558-64D1-FC49BA6EAB2C}"/>
              </a:ext>
            </a:extLst>
          </p:cNvPr>
          <p:cNvSpPr>
            <a:spLocks noGrp="1" noChangeArrowheads="1"/>
          </p:cNvSpPr>
          <p:nvPr>
            <p:ph idx="1"/>
          </p:nvPr>
        </p:nvSpPr>
        <p:spPr>
          <a:xfrm>
            <a:off x="117837" y="1719927"/>
            <a:ext cx="3198451" cy="3880773"/>
          </a:xfrm>
        </p:spPr>
        <p:txBody>
          <a:bodyPr/>
          <a:lstStyle/>
          <a:p>
            <a:r>
              <a:rPr lang="hu-HU" altLang="en-US" sz="2400" b="1" dirty="0"/>
              <a:t>„Elszámoltuk magunkat, </a:t>
            </a:r>
          </a:p>
          <a:p>
            <a:pPr marL="0" indent="0">
              <a:buNone/>
            </a:pPr>
            <a:r>
              <a:rPr lang="hu-HU" altLang="en-US" sz="2400" b="1" dirty="0"/>
              <a:t>a holnapután két nappal a tervezett előtt van!”</a:t>
            </a:r>
          </a:p>
          <a:p>
            <a:pPr lvl="4" algn="r"/>
            <a:r>
              <a:rPr lang="hu-HU" altLang="en-US" dirty="0"/>
              <a:t>/South Park/</a:t>
            </a:r>
          </a:p>
        </p:txBody>
      </p:sp>
      <p:pic>
        <p:nvPicPr>
          <p:cNvPr id="210948" name="Picture 4">
            <a:extLst>
              <a:ext uri="{FF2B5EF4-FFF2-40B4-BE49-F238E27FC236}">
                <a16:creationId xmlns:a16="http://schemas.microsoft.com/office/drawing/2014/main" id="{46892183-C7F5-DD5E-1148-D6A74BB23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971801"/>
            <a:ext cx="4724400" cy="2944813"/>
          </a:xfrm>
          <a:prstGeom prst="rect">
            <a:avLst/>
          </a:prstGeom>
          <a:noFill/>
          <a:extLst>
            <a:ext uri="{909E8E84-426E-40DD-AFC4-6F175D3DCCD1}">
              <a14:hiddenFill xmlns:a14="http://schemas.microsoft.com/office/drawing/2010/main">
                <a:solidFill>
                  <a:srgbClr val="FFFFFF"/>
                </a:solidFill>
              </a14:hiddenFill>
            </a:ext>
          </a:extLst>
        </p:spPr>
      </p:pic>
      <p:pic>
        <p:nvPicPr>
          <p:cNvPr id="210949" name="Picture 5">
            <a:extLst>
              <a:ext uri="{FF2B5EF4-FFF2-40B4-BE49-F238E27FC236}">
                <a16:creationId xmlns:a16="http://schemas.microsoft.com/office/drawing/2014/main" id="{8E4B42CC-3231-1EEC-1165-32FE839BF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590800"/>
            <a:ext cx="3240088"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10950" name="Picture 6">
            <a:extLst>
              <a:ext uri="{FF2B5EF4-FFF2-40B4-BE49-F238E27FC236}">
                <a16:creationId xmlns:a16="http://schemas.microsoft.com/office/drawing/2014/main" id="{FACACA04-50E3-59D0-ACEB-0950A724E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743200"/>
            <a:ext cx="2730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10951" name="Picture 7">
            <a:extLst>
              <a:ext uri="{FF2B5EF4-FFF2-40B4-BE49-F238E27FC236}">
                <a16:creationId xmlns:a16="http://schemas.microsoft.com/office/drawing/2014/main" id="{248C75CD-6EB6-F2DC-0B15-3B23020D80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743200"/>
            <a:ext cx="4876800" cy="3259138"/>
          </a:xfrm>
          <a:prstGeom prst="rect">
            <a:avLst/>
          </a:prstGeom>
          <a:noFill/>
          <a:extLst>
            <a:ext uri="{909E8E84-426E-40DD-AFC4-6F175D3DCCD1}">
              <a14:hiddenFill xmlns:a14="http://schemas.microsoft.com/office/drawing/2010/main">
                <a:solidFill>
                  <a:srgbClr val="FFFFFF"/>
                </a:solidFill>
              </a14:hiddenFill>
            </a:ext>
          </a:extLst>
        </p:spPr>
      </p:pic>
      <p:pic>
        <p:nvPicPr>
          <p:cNvPr id="210952" name="Picture 8">
            <a:extLst>
              <a:ext uri="{FF2B5EF4-FFF2-40B4-BE49-F238E27FC236}">
                <a16:creationId xmlns:a16="http://schemas.microsoft.com/office/drawing/2014/main" id="{0F02295A-7131-27F6-C1F0-933C17778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895600"/>
            <a:ext cx="4953000" cy="3327400"/>
          </a:xfrm>
          <a:prstGeom prst="rect">
            <a:avLst/>
          </a:prstGeom>
          <a:noFill/>
          <a:extLst>
            <a:ext uri="{909E8E84-426E-40DD-AFC4-6F175D3DCCD1}">
              <a14:hiddenFill xmlns:a14="http://schemas.microsoft.com/office/drawing/2010/main">
                <a:solidFill>
                  <a:srgbClr val="FFFFFF"/>
                </a:solidFill>
              </a14:hiddenFill>
            </a:ext>
          </a:extLst>
        </p:spPr>
      </p:pic>
      <p:pic>
        <p:nvPicPr>
          <p:cNvPr id="210953" name="Picture 9">
            <a:extLst>
              <a:ext uri="{FF2B5EF4-FFF2-40B4-BE49-F238E27FC236}">
                <a16:creationId xmlns:a16="http://schemas.microsoft.com/office/drawing/2014/main" id="{9C83B8B2-14F6-5698-81C0-57DFA33825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2819400"/>
            <a:ext cx="6324600" cy="3340100"/>
          </a:xfrm>
          <a:prstGeom prst="rect">
            <a:avLst/>
          </a:prstGeom>
          <a:noFill/>
          <a:extLst>
            <a:ext uri="{909E8E84-426E-40DD-AFC4-6F175D3DCCD1}">
              <a14:hiddenFill xmlns:a14="http://schemas.microsoft.com/office/drawing/2010/main">
                <a:solidFill>
                  <a:srgbClr val="FFFFFF"/>
                </a:solidFill>
              </a14:hiddenFill>
            </a:ext>
          </a:extLst>
        </p:spPr>
      </p:pic>
      <p:pic>
        <p:nvPicPr>
          <p:cNvPr id="210954" name="Picture 10">
            <a:extLst>
              <a:ext uri="{FF2B5EF4-FFF2-40B4-BE49-F238E27FC236}">
                <a16:creationId xmlns:a16="http://schemas.microsoft.com/office/drawing/2014/main" id="{0923F99D-45A4-D87E-BFE8-62E87CE8BD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27432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10955" name="Picture 11">
            <a:extLst>
              <a:ext uri="{FF2B5EF4-FFF2-40B4-BE49-F238E27FC236}">
                <a16:creationId xmlns:a16="http://schemas.microsoft.com/office/drawing/2014/main" id="{72609747-0BA8-512A-37C0-666F6E7B55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2895600"/>
            <a:ext cx="5029200" cy="2941638"/>
          </a:xfrm>
          <a:prstGeom prst="rect">
            <a:avLst/>
          </a:prstGeom>
          <a:noFill/>
          <a:extLst>
            <a:ext uri="{909E8E84-426E-40DD-AFC4-6F175D3DCCD1}">
              <a14:hiddenFill xmlns:a14="http://schemas.microsoft.com/office/drawing/2010/main">
                <a:solidFill>
                  <a:srgbClr val="FFFFFF"/>
                </a:solidFill>
              </a14:hiddenFill>
            </a:ext>
          </a:extLst>
        </p:spPr>
      </p:pic>
      <p:pic>
        <p:nvPicPr>
          <p:cNvPr id="210956" name="Picture 12">
            <a:extLst>
              <a:ext uri="{FF2B5EF4-FFF2-40B4-BE49-F238E27FC236}">
                <a16:creationId xmlns:a16="http://schemas.microsoft.com/office/drawing/2014/main" id="{95B812B8-2C9D-2C1E-15B4-27FFC7EEE9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6619" y="2784987"/>
            <a:ext cx="2951163" cy="335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0950"/>
                                        </p:tgtEl>
                                        <p:attrNameLst>
                                          <p:attrName>style.visibility</p:attrName>
                                        </p:attrNameLst>
                                      </p:cBhvr>
                                      <p:to>
                                        <p:strVal val="visible"/>
                                      </p:to>
                                    </p:set>
                                    <p:animEffect transition="in" filter="circle(in)">
                                      <p:cBhvr>
                                        <p:cTn id="7" dur="2000"/>
                                        <p:tgtEl>
                                          <p:spTgt spid="2109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210950"/>
                                        </p:tgtEl>
                                        <p:attrNameLst>
                                          <p:attrName>style.visibility</p:attrName>
                                        </p:attrNameLst>
                                      </p:cBhvr>
                                      <p:to>
                                        <p:strVal val="hidden"/>
                                      </p:to>
                                    </p:set>
                                  </p:childTnLst>
                                </p:cTn>
                              </p:par>
                              <p:par>
                                <p:cTn id="12" presetID="20" presetClass="entr" presetSubtype="0" fill="hold" nodeType="withEffect">
                                  <p:stCondLst>
                                    <p:cond delay="0"/>
                                  </p:stCondLst>
                                  <p:childTnLst>
                                    <p:set>
                                      <p:cBhvr>
                                        <p:cTn id="13" dur="1" fill="hold">
                                          <p:stCondLst>
                                            <p:cond delay="0"/>
                                          </p:stCondLst>
                                        </p:cTn>
                                        <p:tgtEl>
                                          <p:spTgt spid="210948"/>
                                        </p:tgtEl>
                                        <p:attrNameLst>
                                          <p:attrName>style.visibility</p:attrName>
                                        </p:attrNameLst>
                                      </p:cBhvr>
                                      <p:to>
                                        <p:strVal val="visible"/>
                                      </p:to>
                                    </p:set>
                                    <p:animEffect transition="in" filter="wedge">
                                      <p:cBhvr>
                                        <p:cTn id="14" dur="2000"/>
                                        <p:tgtEl>
                                          <p:spTgt spid="21094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10948"/>
                                        </p:tgtEl>
                                        <p:attrNameLst>
                                          <p:attrName>style.visibility</p:attrName>
                                        </p:attrNameLst>
                                      </p:cBhvr>
                                      <p:to>
                                        <p:strVal val="hidden"/>
                                      </p:to>
                                    </p:set>
                                  </p:childTnLst>
                                </p:cTn>
                              </p:par>
                              <p:par>
                                <p:cTn id="19" presetID="20" presetClass="entr" presetSubtype="0" fill="hold" nodeType="withEffect">
                                  <p:stCondLst>
                                    <p:cond delay="0"/>
                                  </p:stCondLst>
                                  <p:childTnLst>
                                    <p:set>
                                      <p:cBhvr>
                                        <p:cTn id="20" dur="1" fill="hold">
                                          <p:stCondLst>
                                            <p:cond delay="0"/>
                                          </p:stCondLst>
                                        </p:cTn>
                                        <p:tgtEl>
                                          <p:spTgt spid="210949"/>
                                        </p:tgtEl>
                                        <p:attrNameLst>
                                          <p:attrName>style.visibility</p:attrName>
                                        </p:attrNameLst>
                                      </p:cBhvr>
                                      <p:to>
                                        <p:strVal val="visible"/>
                                      </p:to>
                                    </p:set>
                                    <p:animEffect transition="in" filter="wedge">
                                      <p:cBhvr>
                                        <p:cTn id="21" dur="2000"/>
                                        <p:tgtEl>
                                          <p:spTgt spid="21094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0"/>
                                          </p:stCondLst>
                                        </p:cTn>
                                        <p:tgtEl>
                                          <p:spTgt spid="210949"/>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10951"/>
                                        </p:tgtEl>
                                        <p:attrNameLst>
                                          <p:attrName>style.visibility</p:attrName>
                                        </p:attrNameLst>
                                      </p:cBhvr>
                                      <p:to>
                                        <p:strVal val="visible"/>
                                      </p:to>
                                    </p:set>
                                    <p:animEffect transition="in" filter="wedge">
                                      <p:cBhvr>
                                        <p:cTn id="28" dur="2000"/>
                                        <p:tgtEl>
                                          <p:spTgt spid="21095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10951"/>
                                        </p:tgtEl>
                                        <p:attrNameLst>
                                          <p:attrName>style.visibility</p:attrName>
                                        </p:attrNameLst>
                                      </p:cBhvr>
                                      <p:to>
                                        <p:strVal val="hidden"/>
                                      </p:to>
                                    </p:set>
                                  </p:childTnLst>
                                </p:cTn>
                              </p:par>
                              <p:par>
                                <p:cTn id="33" presetID="8" presetClass="entr" presetSubtype="16" fill="hold" nodeType="withEffect">
                                  <p:stCondLst>
                                    <p:cond delay="0"/>
                                  </p:stCondLst>
                                  <p:childTnLst>
                                    <p:set>
                                      <p:cBhvr>
                                        <p:cTn id="34" dur="1" fill="hold">
                                          <p:stCondLst>
                                            <p:cond delay="0"/>
                                          </p:stCondLst>
                                        </p:cTn>
                                        <p:tgtEl>
                                          <p:spTgt spid="210952"/>
                                        </p:tgtEl>
                                        <p:attrNameLst>
                                          <p:attrName>style.visibility</p:attrName>
                                        </p:attrNameLst>
                                      </p:cBhvr>
                                      <p:to>
                                        <p:strVal val="visible"/>
                                      </p:to>
                                    </p:set>
                                    <p:animEffect transition="in" filter="diamond(in)">
                                      <p:cBhvr>
                                        <p:cTn id="35" dur="2000"/>
                                        <p:tgtEl>
                                          <p:spTgt spid="21095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xit" presetSubtype="0" fill="hold" nodeType="clickEffect">
                                  <p:stCondLst>
                                    <p:cond delay="0"/>
                                  </p:stCondLst>
                                  <p:childTnLst>
                                    <p:set>
                                      <p:cBhvr>
                                        <p:cTn id="39" dur="1" fill="hold">
                                          <p:stCondLst>
                                            <p:cond delay="0"/>
                                          </p:stCondLst>
                                        </p:cTn>
                                        <p:tgtEl>
                                          <p:spTgt spid="210952"/>
                                        </p:tgtEl>
                                        <p:attrNameLst>
                                          <p:attrName>style.visibility</p:attrName>
                                        </p:attrNameLst>
                                      </p:cBhvr>
                                      <p:to>
                                        <p:strVal val="hidden"/>
                                      </p:to>
                                    </p:set>
                                  </p:childTnLst>
                                </p:cTn>
                              </p:par>
                              <p:par>
                                <p:cTn id="40" presetID="9" presetClass="entr" presetSubtype="0" fill="hold" nodeType="withEffect">
                                  <p:stCondLst>
                                    <p:cond delay="0"/>
                                  </p:stCondLst>
                                  <p:childTnLst>
                                    <p:set>
                                      <p:cBhvr>
                                        <p:cTn id="41" dur="1" fill="hold">
                                          <p:stCondLst>
                                            <p:cond delay="0"/>
                                          </p:stCondLst>
                                        </p:cTn>
                                        <p:tgtEl>
                                          <p:spTgt spid="210953"/>
                                        </p:tgtEl>
                                        <p:attrNameLst>
                                          <p:attrName>style.visibility</p:attrName>
                                        </p:attrNameLst>
                                      </p:cBhvr>
                                      <p:to>
                                        <p:strVal val="visible"/>
                                      </p:to>
                                    </p:set>
                                    <p:animEffect transition="in" filter="dissolve">
                                      <p:cBhvr>
                                        <p:cTn id="42" dur="500"/>
                                        <p:tgtEl>
                                          <p:spTgt spid="21095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21095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1095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10954"/>
                                        </p:tgtEl>
                                        <p:attrNameLst>
                                          <p:attrName>style.visibility</p:attrName>
                                        </p:attrNameLst>
                                      </p:cBhvr>
                                      <p:to>
                                        <p:strVal val="hidden"/>
                                      </p:to>
                                    </p:set>
                                  </p:childTnLst>
                                </p:cTn>
                              </p:par>
                              <p:par>
                                <p:cTn id="53" presetID="9" presetClass="entr" presetSubtype="0" fill="hold" nodeType="withEffect">
                                  <p:stCondLst>
                                    <p:cond delay="0"/>
                                  </p:stCondLst>
                                  <p:childTnLst>
                                    <p:set>
                                      <p:cBhvr>
                                        <p:cTn id="54" dur="1" fill="hold">
                                          <p:stCondLst>
                                            <p:cond delay="0"/>
                                          </p:stCondLst>
                                        </p:cTn>
                                        <p:tgtEl>
                                          <p:spTgt spid="210955"/>
                                        </p:tgtEl>
                                        <p:attrNameLst>
                                          <p:attrName>style.visibility</p:attrName>
                                        </p:attrNameLst>
                                      </p:cBhvr>
                                      <p:to>
                                        <p:strVal val="visible"/>
                                      </p:to>
                                    </p:set>
                                    <p:animEffect transition="in" filter="dissolve">
                                      <p:cBhvr>
                                        <p:cTn id="55" dur="500"/>
                                        <p:tgtEl>
                                          <p:spTgt spid="21095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xit" presetSubtype="0" fill="hold" nodeType="clickEffect">
                                  <p:stCondLst>
                                    <p:cond delay="0"/>
                                  </p:stCondLst>
                                  <p:childTnLst>
                                    <p:set>
                                      <p:cBhvr>
                                        <p:cTn id="59" dur="1" fill="hold">
                                          <p:stCondLst>
                                            <p:cond delay="0"/>
                                          </p:stCondLst>
                                        </p:cTn>
                                        <p:tgtEl>
                                          <p:spTgt spid="210955"/>
                                        </p:tgtEl>
                                        <p:attrNameLst>
                                          <p:attrName>style.visibility</p:attrName>
                                        </p:attrNameLst>
                                      </p:cBhvr>
                                      <p:to>
                                        <p:strVal val="hidden"/>
                                      </p:to>
                                    </p:set>
                                  </p:childTnLst>
                                </p:cTn>
                              </p:par>
                              <p:par>
                                <p:cTn id="60" presetID="24" presetClass="entr" presetSubtype="0" fill="hold" nodeType="withEffect">
                                  <p:stCondLst>
                                    <p:cond delay="0"/>
                                  </p:stCondLst>
                                  <p:childTnLst>
                                    <p:set>
                                      <p:cBhvr>
                                        <p:cTn id="61" dur="1" fill="hold">
                                          <p:stCondLst>
                                            <p:cond delay="0"/>
                                          </p:stCondLst>
                                        </p:cTn>
                                        <p:tgtEl>
                                          <p:spTgt spid="210956"/>
                                        </p:tgtEl>
                                        <p:attrNameLst>
                                          <p:attrName>style.visibility</p:attrName>
                                        </p:attrNameLst>
                                      </p:cBhvr>
                                      <p:to>
                                        <p:strVal val="visible"/>
                                      </p:to>
                                    </p:set>
                                    <p:anim to="" calcmode="lin" valueType="num">
                                      <p:cBhvr>
                                        <p:cTn id="62" dur="1" fill="hold"/>
                                        <p:tgtEl>
                                          <p:spTgt spid="2109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1AD6-0180-E5EE-70FB-BB26AD8FD124}"/>
              </a:ext>
            </a:extLst>
          </p:cNvPr>
          <p:cNvSpPr>
            <a:spLocks noGrp="1"/>
          </p:cNvSpPr>
          <p:nvPr>
            <p:ph type="title"/>
          </p:nvPr>
        </p:nvSpPr>
        <p:spPr/>
        <p:txBody>
          <a:bodyPr/>
          <a:lstStyle/>
          <a:p>
            <a:r>
              <a:rPr lang="en-US" dirty="0"/>
              <a:t>KÖRNYEZETSZENNYEZÉS</a:t>
            </a:r>
          </a:p>
        </p:txBody>
      </p:sp>
      <p:sp>
        <p:nvSpPr>
          <p:cNvPr id="3" name="Content Placeholder 2">
            <a:extLst>
              <a:ext uri="{FF2B5EF4-FFF2-40B4-BE49-F238E27FC236}">
                <a16:creationId xmlns:a16="http://schemas.microsoft.com/office/drawing/2014/main" id="{A39E40F2-459D-DDAA-DDAC-68F2F7278212}"/>
              </a:ext>
            </a:extLst>
          </p:cNvPr>
          <p:cNvSpPr>
            <a:spLocks noGrp="1"/>
          </p:cNvSpPr>
          <p:nvPr>
            <p:ph idx="1"/>
          </p:nvPr>
        </p:nvSpPr>
        <p:spPr/>
        <p:txBody>
          <a:bodyPr>
            <a:normAutofit lnSpcReduction="10000"/>
          </a:bodyPr>
          <a:lstStyle/>
          <a:p>
            <a:r>
              <a:rPr lang="hu-HU" sz="4400" dirty="0"/>
              <a:t>Levegőszennyezés (atmoszféra)</a:t>
            </a:r>
          </a:p>
          <a:p>
            <a:endParaRPr lang="hu-HU" sz="4400" dirty="0"/>
          </a:p>
          <a:p>
            <a:r>
              <a:rPr lang="hu-HU" sz="4400" dirty="0"/>
              <a:t>Vízszennyezés (hidroszféra)</a:t>
            </a:r>
          </a:p>
          <a:p>
            <a:endParaRPr lang="hu-HU" sz="4400" dirty="0"/>
          </a:p>
          <a:p>
            <a:r>
              <a:rPr lang="hu-HU" sz="4400" dirty="0"/>
              <a:t>Talajszennyezés (litoszféra)</a:t>
            </a:r>
            <a:endParaRPr lang="en-US" sz="4400" dirty="0"/>
          </a:p>
        </p:txBody>
      </p:sp>
      <p:pic>
        <p:nvPicPr>
          <p:cNvPr id="4" name="Picture 3">
            <a:extLst>
              <a:ext uri="{FF2B5EF4-FFF2-40B4-BE49-F238E27FC236}">
                <a16:creationId xmlns:a16="http://schemas.microsoft.com/office/drawing/2014/main" id="{50358226-FE49-C7AF-5BF8-979F6D242E4B}"/>
              </a:ext>
            </a:extLst>
          </p:cNvPr>
          <p:cNvPicPr>
            <a:picLocks noChangeAspect="1"/>
          </p:cNvPicPr>
          <p:nvPr/>
        </p:nvPicPr>
        <p:blipFill>
          <a:blip r:embed="rId2"/>
          <a:stretch>
            <a:fillRect/>
          </a:stretch>
        </p:blipFill>
        <p:spPr>
          <a:xfrm>
            <a:off x="8982782" y="223170"/>
            <a:ext cx="3146210" cy="2093660"/>
          </a:xfrm>
          <a:prstGeom prst="rect">
            <a:avLst/>
          </a:prstGeom>
        </p:spPr>
      </p:pic>
      <p:pic>
        <p:nvPicPr>
          <p:cNvPr id="5" name="Picture 4">
            <a:extLst>
              <a:ext uri="{FF2B5EF4-FFF2-40B4-BE49-F238E27FC236}">
                <a16:creationId xmlns:a16="http://schemas.microsoft.com/office/drawing/2014/main" id="{BB376DA2-F5B5-455B-8E1A-45A2D1461088}"/>
              </a:ext>
            </a:extLst>
          </p:cNvPr>
          <p:cNvPicPr>
            <a:picLocks noChangeAspect="1"/>
          </p:cNvPicPr>
          <p:nvPr/>
        </p:nvPicPr>
        <p:blipFill>
          <a:blip r:embed="rId3"/>
          <a:stretch>
            <a:fillRect/>
          </a:stretch>
        </p:blipFill>
        <p:spPr>
          <a:xfrm>
            <a:off x="8157728" y="2826799"/>
            <a:ext cx="3826053" cy="1598783"/>
          </a:xfrm>
          <a:prstGeom prst="rect">
            <a:avLst/>
          </a:prstGeom>
        </p:spPr>
      </p:pic>
      <p:pic>
        <p:nvPicPr>
          <p:cNvPr id="6" name="Picture 5">
            <a:extLst>
              <a:ext uri="{FF2B5EF4-FFF2-40B4-BE49-F238E27FC236}">
                <a16:creationId xmlns:a16="http://schemas.microsoft.com/office/drawing/2014/main" id="{71657146-1C4D-A8F1-8470-2AD5F75F3518}"/>
              </a:ext>
            </a:extLst>
          </p:cNvPr>
          <p:cNvPicPr>
            <a:picLocks noChangeAspect="1"/>
          </p:cNvPicPr>
          <p:nvPr/>
        </p:nvPicPr>
        <p:blipFill>
          <a:blip r:embed="rId4"/>
          <a:stretch>
            <a:fillRect/>
          </a:stretch>
        </p:blipFill>
        <p:spPr>
          <a:xfrm>
            <a:off x="8157728" y="4655771"/>
            <a:ext cx="3534033" cy="1979059"/>
          </a:xfrm>
          <a:prstGeom prst="rect">
            <a:avLst/>
          </a:prstGeom>
        </p:spPr>
      </p:pic>
    </p:spTree>
    <p:extLst>
      <p:ext uri="{BB962C8B-B14F-4D97-AF65-F5344CB8AC3E}">
        <p14:creationId xmlns:p14="http://schemas.microsoft.com/office/powerpoint/2010/main" val="6024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78EA-25A1-E4EB-1F5C-F7CFF5BA2ADE}"/>
              </a:ext>
            </a:extLst>
          </p:cNvPr>
          <p:cNvSpPr>
            <a:spLocks noGrp="1"/>
          </p:cNvSpPr>
          <p:nvPr>
            <p:ph type="ctrTitle"/>
          </p:nvPr>
        </p:nvSpPr>
        <p:spPr>
          <a:xfrm>
            <a:off x="1507067" y="2404534"/>
            <a:ext cx="8663300" cy="1646302"/>
          </a:xfrm>
        </p:spPr>
        <p:txBody>
          <a:bodyPr/>
          <a:lstStyle/>
          <a:p>
            <a:r>
              <a:rPr lang="hu-HU" sz="8000" dirty="0"/>
              <a:t>Levegőszennyezés</a:t>
            </a:r>
            <a:endParaRPr lang="en-US" sz="8000" dirty="0"/>
          </a:p>
        </p:txBody>
      </p:sp>
      <p:sp>
        <p:nvSpPr>
          <p:cNvPr id="3" name="Subtitle 2">
            <a:extLst>
              <a:ext uri="{FF2B5EF4-FFF2-40B4-BE49-F238E27FC236}">
                <a16:creationId xmlns:a16="http://schemas.microsoft.com/office/drawing/2014/main" id="{1208C2AE-2AAA-E82D-9492-A56B6352A72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64519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4238-5C5D-28D3-BFA2-89FF41F22A1D}"/>
              </a:ext>
            </a:extLst>
          </p:cNvPr>
          <p:cNvSpPr>
            <a:spLocks noGrp="1"/>
          </p:cNvSpPr>
          <p:nvPr>
            <p:ph type="title"/>
          </p:nvPr>
        </p:nvSpPr>
        <p:spPr/>
        <p:txBody>
          <a:bodyPr>
            <a:normAutofit/>
          </a:bodyPr>
          <a:lstStyle/>
          <a:p>
            <a:r>
              <a:rPr lang="hu-HU" sz="6000" dirty="0"/>
              <a:t>Levegőszennyezés</a:t>
            </a:r>
            <a:endParaRPr lang="en-US" sz="6000" dirty="0"/>
          </a:p>
        </p:txBody>
      </p:sp>
      <p:sp>
        <p:nvSpPr>
          <p:cNvPr id="10" name="Content Placeholder 9">
            <a:extLst>
              <a:ext uri="{FF2B5EF4-FFF2-40B4-BE49-F238E27FC236}">
                <a16:creationId xmlns:a16="http://schemas.microsoft.com/office/drawing/2014/main" id="{C1F77AB4-EA53-EB7F-EF43-1D07CBCCFD6F}"/>
              </a:ext>
            </a:extLst>
          </p:cNvPr>
          <p:cNvSpPr>
            <a:spLocks noGrp="1"/>
          </p:cNvSpPr>
          <p:nvPr>
            <p:ph idx="1"/>
          </p:nvPr>
        </p:nvSpPr>
        <p:spPr>
          <a:xfrm>
            <a:off x="0" y="2540000"/>
            <a:ext cx="10066866" cy="2917825"/>
          </a:xfrm>
        </p:spPr>
        <p:txBody>
          <a:bodyPr>
            <a:normAutofit fontScale="92500"/>
          </a:bodyPr>
          <a:lstStyle/>
          <a:p>
            <a:pPr algn="just"/>
            <a:r>
              <a:rPr lang="en-US" sz="2400" dirty="0" err="1"/>
              <a:t>környezetszennyezés</a:t>
            </a:r>
            <a:r>
              <a:rPr lang="en-US" sz="2400" dirty="0"/>
              <a:t> </a:t>
            </a:r>
            <a:r>
              <a:rPr lang="en-US" sz="2400" dirty="0" err="1"/>
              <a:t>egyik</a:t>
            </a:r>
            <a:r>
              <a:rPr lang="en-US" sz="2400" dirty="0"/>
              <a:t> </a:t>
            </a:r>
            <a:r>
              <a:rPr lang="en-US" sz="2400" dirty="0" err="1"/>
              <a:t>típusa</a:t>
            </a:r>
            <a:r>
              <a:rPr lang="en-US" sz="2400" dirty="0"/>
              <a:t>, </a:t>
            </a:r>
            <a:r>
              <a:rPr lang="en-US" sz="2400" dirty="0" err="1"/>
              <a:t>ami</a:t>
            </a:r>
            <a:r>
              <a:rPr lang="en-US" sz="2400" dirty="0"/>
              <a:t> a </a:t>
            </a:r>
            <a:r>
              <a:rPr lang="en-US" sz="2400" dirty="0" err="1"/>
              <a:t>légszennyező</a:t>
            </a:r>
            <a:r>
              <a:rPr lang="en-US" sz="2400" dirty="0"/>
              <a:t> </a:t>
            </a:r>
            <a:r>
              <a:rPr lang="en-US" sz="2400" dirty="0" err="1"/>
              <a:t>anyagoknak</a:t>
            </a:r>
            <a:r>
              <a:rPr lang="en-US" sz="2400" dirty="0"/>
              <a:t> a </a:t>
            </a:r>
            <a:r>
              <a:rPr lang="en-US" sz="2400" dirty="0" err="1"/>
              <a:t>kibocsátási</a:t>
            </a:r>
            <a:r>
              <a:rPr lang="en-US" sz="2400" dirty="0"/>
              <a:t> </a:t>
            </a:r>
            <a:r>
              <a:rPr lang="en-US" sz="2400" dirty="0" err="1"/>
              <a:t>határértéket</a:t>
            </a:r>
            <a:r>
              <a:rPr lang="en-US" sz="2400" dirty="0"/>
              <a:t> </a:t>
            </a:r>
            <a:r>
              <a:rPr lang="en-US" sz="2400" dirty="0" err="1"/>
              <a:t>meghaladó</a:t>
            </a:r>
            <a:r>
              <a:rPr lang="en-US" sz="2400" dirty="0"/>
              <a:t> </a:t>
            </a:r>
            <a:r>
              <a:rPr lang="en-US" sz="2400" dirty="0" err="1"/>
              <a:t>levegőbe</a:t>
            </a:r>
            <a:r>
              <a:rPr lang="en-US" sz="2400" dirty="0"/>
              <a:t> </a:t>
            </a:r>
            <a:r>
              <a:rPr lang="en-US" sz="2400" dirty="0" err="1"/>
              <a:t>bocsátását</a:t>
            </a:r>
            <a:r>
              <a:rPr lang="en-US" sz="2400" dirty="0"/>
              <a:t> </a:t>
            </a:r>
            <a:r>
              <a:rPr lang="en-US" sz="2400" dirty="0" err="1"/>
              <a:t>jelenti</a:t>
            </a:r>
            <a:r>
              <a:rPr lang="en-US" sz="2400" dirty="0"/>
              <a:t>.</a:t>
            </a:r>
            <a:endParaRPr lang="hu-HU" sz="2400" dirty="0"/>
          </a:p>
          <a:p>
            <a:pPr marL="0" indent="0" algn="just">
              <a:buNone/>
            </a:pPr>
            <a:endParaRPr lang="hu-HU" sz="2400" dirty="0"/>
          </a:p>
          <a:p>
            <a:pPr algn="just"/>
            <a:r>
              <a:rPr lang="hu-HU" sz="2400" dirty="0"/>
              <a:t>minden  tevékenység légszennyezésnek számít, ami által olyan anyagok és energiák kerülnek a levegőbe, amelyek veszélyeztetik az élővilág egészségét, illetve akadályozzák a környezetben történő kikapcsolódás és egyéb jogszerűen igénybe vehető lehetőségek kihasználását.</a:t>
            </a:r>
            <a:endParaRPr lang="en-US" sz="2400" dirty="0"/>
          </a:p>
        </p:txBody>
      </p:sp>
      <p:pic>
        <p:nvPicPr>
          <p:cNvPr id="5" name="Picture 4">
            <a:extLst>
              <a:ext uri="{FF2B5EF4-FFF2-40B4-BE49-F238E27FC236}">
                <a16:creationId xmlns:a16="http://schemas.microsoft.com/office/drawing/2014/main" id="{AC9A315A-59F0-DF2B-631E-2A1637EA8DEE}"/>
              </a:ext>
            </a:extLst>
          </p:cNvPr>
          <p:cNvPicPr>
            <a:picLocks noChangeAspect="1"/>
          </p:cNvPicPr>
          <p:nvPr/>
        </p:nvPicPr>
        <p:blipFill>
          <a:blip r:embed="rId2"/>
          <a:stretch>
            <a:fillRect/>
          </a:stretch>
        </p:blipFill>
        <p:spPr>
          <a:xfrm>
            <a:off x="8158579" y="0"/>
            <a:ext cx="4033421" cy="2673153"/>
          </a:xfrm>
          <a:prstGeom prst="rect">
            <a:avLst/>
          </a:prstGeom>
          <a:ln>
            <a:noFill/>
          </a:ln>
        </p:spPr>
      </p:pic>
      <p:pic>
        <p:nvPicPr>
          <p:cNvPr id="4" name="Picture 3">
            <a:extLst>
              <a:ext uri="{FF2B5EF4-FFF2-40B4-BE49-F238E27FC236}">
                <a16:creationId xmlns:a16="http://schemas.microsoft.com/office/drawing/2014/main" id="{01B84154-7C93-04E7-194A-F6D26F2807D2}"/>
              </a:ext>
            </a:extLst>
          </p:cNvPr>
          <p:cNvPicPr>
            <a:picLocks noChangeAspect="1"/>
          </p:cNvPicPr>
          <p:nvPr/>
        </p:nvPicPr>
        <p:blipFill>
          <a:blip r:embed="rId3"/>
          <a:stretch>
            <a:fillRect/>
          </a:stretch>
        </p:blipFill>
        <p:spPr>
          <a:xfrm>
            <a:off x="8762261" y="4996185"/>
            <a:ext cx="1907686" cy="1729851"/>
          </a:xfrm>
          <a:prstGeom prst="rect">
            <a:avLst/>
          </a:prstGeom>
        </p:spPr>
      </p:pic>
    </p:spTree>
    <p:extLst>
      <p:ext uri="{BB962C8B-B14F-4D97-AF65-F5344CB8AC3E}">
        <p14:creationId xmlns:p14="http://schemas.microsoft.com/office/powerpoint/2010/main" val="210230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down)">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8046-6FA2-9031-47FE-BE8F1EE1F640}"/>
              </a:ext>
            </a:extLst>
          </p:cNvPr>
          <p:cNvSpPr>
            <a:spLocks noGrp="1"/>
          </p:cNvSpPr>
          <p:nvPr>
            <p:ph type="title"/>
          </p:nvPr>
        </p:nvSpPr>
        <p:spPr>
          <a:xfrm>
            <a:off x="677333" y="609600"/>
            <a:ext cx="9091817" cy="1320800"/>
          </a:xfrm>
        </p:spPr>
        <p:txBody>
          <a:bodyPr/>
          <a:lstStyle/>
          <a:p>
            <a:r>
              <a:rPr lang="hu-HU" dirty="0"/>
              <a:t>Honnan kerül szennyező anyag a levegőbe?</a:t>
            </a:r>
            <a:endParaRPr lang="en-US" dirty="0"/>
          </a:p>
        </p:txBody>
      </p:sp>
      <p:sp>
        <p:nvSpPr>
          <p:cNvPr id="3" name="Content Placeholder 2">
            <a:extLst>
              <a:ext uri="{FF2B5EF4-FFF2-40B4-BE49-F238E27FC236}">
                <a16:creationId xmlns:a16="http://schemas.microsoft.com/office/drawing/2014/main" id="{6931EADA-BE35-1DA5-12AF-53CC2BEB348C}"/>
              </a:ext>
            </a:extLst>
          </p:cNvPr>
          <p:cNvSpPr>
            <a:spLocks noGrp="1"/>
          </p:cNvSpPr>
          <p:nvPr>
            <p:ph sz="half" idx="1"/>
          </p:nvPr>
        </p:nvSpPr>
        <p:spPr>
          <a:xfrm>
            <a:off x="278865" y="1270000"/>
            <a:ext cx="4184035" cy="4157392"/>
          </a:xfrm>
        </p:spPr>
        <p:txBody>
          <a:bodyPr>
            <a:normAutofit lnSpcReduction="10000"/>
          </a:bodyPr>
          <a:lstStyle/>
          <a:p>
            <a:pPr marL="0" indent="0" algn="ctr">
              <a:buNone/>
            </a:pPr>
            <a:r>
              <a:rPr lang="hu-HU" sz="2400" b="1" i="0" dirty="0">
                <a:solidFill>
                  <a:srgbClr val="000000"/>
                </a:solidFill>
                <a:effectLst/>
                <a:latin typeface="Montserrat" panose="00000500000000000000" pitchFamily="2" charset="0"/>
              </a:rPr>
              <a:t>Természetes eredetű levegőszennyezés</a:t>
            </a:r>
            <a:r>
              <a:rPr lang="hu-HU" sz="2400" b="0" i="0" dirty="0">
                <a:solidFill>
                  <a:srgbClr val="000000"/>
                </a:solidFill>
                <a:effectLst/>
                <a:latin typeface="Montserrat" panose="00000500000000000000" pitchFamily="2" charset="0"/>
              </a:rPr>
              <a:t>: </a:t>
            </a:r>
            <a:endParaRPr lang="hu-HU" b="0" i="0" dirty="0">
              <a:solidFill>
                <a:srgbClr val="000000"/>
              </a:solidFill>
              <a:effectLst/>
              <a:latin typeface="Montserrat" panose="00000500000000000000" pitchFamily="2" charset="0"/>
            </a:endParaRPr>
          </a:p>
          <a:p>
            <a:r>
              <a:rPr lang="en-US" sz="2000" b="1" i="0" dirty="0" err="1">
                <a:solidFill>
                  <a:srgbClr val="000000"/>
                </a:solidFill>
                <a:effectLst/>
                <a:latin typeface="Montserrat" panose="00000500000000000000" pitchFamily="2" charset="0"/>
              </a:rPr>
              <a:t>természeti</a:t>
            </a:r>
            <a:r>
              <a:rPr lang="en-US" sz="2000" b="1" i="0" dirty="0">
                <a:solidFill>
                  <a:srgbClr val="000000"/>
                </a:solidFill>
                <a:effectLst/>
                <a:latin typeface="Montserrat" panose="00000500000000000000" pitchFamily="2" charset="0"/>
              </a:rPr>
              <a:t> </a:t>
            </a:r>
            <a:r>
              <a:rPr lang="en-US" sz="2000" b="1" i="0" dirty="0" err="1">
                <a:solidFill>
                  <a:srgbClr val="000000"/>
                </a:solidFill>
                <a:effectLst/>
                <a:latin typeface="Montserrat" panose="00000500000000000000" pitchFamily="2" charset="0"/>
              </a:rPr>
              <a:t>katasztrófák</a:t>
            </a:r>
            <a:endParaRPr lang="hu-HU" sz="2000" b="1" i="0" dirty="0">
              <a:solidFill>
                <a:srgbClr val="000000"/>
              </a:solidFill>
              <a:effectLst/>
              <a:latin typeface="Montserrat" panose="00000500000000000000" pitchFamily="2" charset="0"/>
            </a:endParaRPr>
          </a:p>
          <a:p>
            <a:pPr lvl="1">
              <a:buFont typeface="Wingdings" panose="05000000000000000000" pitchFamily="2" charset="2"/>
              <a:buChar char="q"/>
            </a:pPr>
            <a:r>
              <a:rPr lang="en-US" sz="1800" b="1" i="0" dirty="0" err="1">
                <a:solidFill>
                  <a:srgbClr val="000000"/>
                </a:solidFill>
                <a:effectLst/>
                <a:latin typeface="Montserrat" panose="00000500000000000000" pitchFamily="2" charset="0"/>
              </a:rPr>
              <a:t>erdőtüzek</a:t>
            </a:r>
            <a:r>
              <a:rPr lang="en-US" sz="1800" b="1" i="0" dirty="0">
                <a:solidFill>
                  <a:srgbClr val="000000"/>
                </a:solidFill>
                <a:effectLst/>
                <a:latin typeface="Montserrat" panose="00000500000000000000" pitchFamily="2" charset="0"/>
              </a:rPr>
              <a:t> </a:t>
            </a:r>
            <a:endParaRPr lang="hu-HU" sz="1800" b="1" i="0" dirty="0">
              <a:solidFill>
                <a:srgbClr val="000000"/>
              </a:solidFill>
              <a:effectLst/>
              <a:latin typeface="Montserrat" panose="00000500000000000000" pitchFamily="2" charset="0"/>
            </a:endParaRPr>
          </a:p>
          <a:p>
            <a:pPr lvl="1">
              <a:buFont typeface="Wingdings" panose="05000000000000000000" pitchFamily="2" charset="2"/>
              <a:buChar char="q"/>
            </a:pPr>
            <a:endParaRPr lang="hu-HU" b="0" i="0" dirty="0">
              <a:solidFill>
                <a:srgbClr val="000000"/>
              </a:solidFill>
              <a:effectLst/>
              <a:latin typeface="Montserrat" panose="00000500000000000000" pitchFamily="2" charset="0"/>
            </a:endParaRPr>
          </a:p>
          <a:p>
            <a:pPr lvl="1">
              <a:buFont typeface="Wingdings" panose="05000000000000000000" pitchFamily="2" charset="2"/>
              <a:buChar char="q"/>
            </a:pPr>
            <a:endParaRPr lang="hu-HU" b="0" i="0" dirty="0">
              <a:solidFill>
                <a:srgbClr val="000000"/>
              </a:solidFill>
              <a:effectLst/>
              <a:latin typeface="Montserrat" panose="00000500000000000000" pitchFamily="2" charset="0"/>
            </a:endParaRPr>
          </a:p>
          <a:p>
            <a:pPr lvl="1">
              <a:buFont typeface="Wingdings" panose="05000000000000000000" pitchFamily="2" charset="2"/>
              <a:buChar char="q"/>
            </a:pPr>
            <a:endParaRPr lang="en-US" b="0" i="0" dirty="0">
              <a:solidFill>
                <a:srgbClr val="000000"/>
              </a:solidFill>
              <a:effectLst/>
              <a:latin typeface="Montserrat" panose="00000500000000000000" pitchFamily="2" charset="0"/>
            </a:endParaRPr>
          </a:p>
          <a:p>
            <a:pPr marL="457200" lvl="1" indent="0">
              <a:buNone/>
            </a:pPr>
            <a:endParaRPr lang="hu-HU" b="0" i="0" dirty="0">
              <a:solidFill>
                <a:srgbClr val="000000"/>
              </a:solidFill>
              <a:effectLst/>
              <a:latin typeface="Montserrat" panose="00000500000000000000" pitchFamily="2" charset="0"/>
            </a:endParaRPr>
          </a:p>
          <a:p>
            <a:pPr lvl="1">
              <a:buFont typeface="Wingdings" panose="05000000000000000000" pitchFamily="2" charset="2"/>
              <a:buChar char="q"/>
            </a:pPr>
            <a:r>
              <a:rPr lang="en-US" sz="1800" b="1" i="0" dirty="0">
                <a:solidFill>
                  <a:srgbClr val="000000"/>
                </a:solidFill>
                <a:effectLst/>
                <a:latin typeface="Montserrat" panose="00000500000000000000" pitchFamily="2" charset="0"/>
              </a:rPr>
              <a:t> </a:t>
            </a:r>
            <a:r>
              <a:rPr lang="en-US" sz="1800" b="1" i="0" dirty="0" err="1">
                <a:solidFill>
                  <a:srgbClr val="000000"/>
                </a:solidFill>
                <a:effectLst/>
                <a:latin typeface="Montserrat" panose="00000500000000000000" pitchFamily="2" charset="0"/>
              </a:rPr>
              <a:t>vulkáni</a:t>
            </a:r>
            <a:r>
              <a:rPr lang="en-US" sz="1800" b="1" i="0" dirty="0">
                <a:solidFill>
                  <a:srgbClr val="000000"/>
                </a:solidFill>
                <a:effectLst/>
                <a:latin typeface="Montserrat" panose="00000500000000000000" pitchFamily="2" charset="0"/>
              </a:rPr>
              <a:t> </a:t>
            </a:r>
            <a:r>
              <a:rPr lang="en-US" sz="1800" b="1" i="0" dirty="0" err="1">
                <a:solidFill>
                  <a:srgbClr val="000000"/>
                </a:solidFill>
                <a:effectLst/>
                <a:latin typeface="Montserrat" panose="00000500000000000000" pitchFamily="2" charset="0"/>
              </a:rPr>
              <a:t>kitörések</a:t>
            </a:r>
            <a:endParaRPr lang="en-US" sz="1800" b="1" i="0" dirty="0">
              <a:solidFill>
                <a:srgbClr val="000000"/>
              </a:solidFill>
              <a:effectLst/>
              <a:latin typeface="Montserrat" panose="00000500000000000000" pitchFamily="2" charset="0"/>
            </a:endParaRPr>
          </a:p>
          <a:p>
            <a:pPr marL="0" indent="0">
              <a:buNone/>
            </a:pPr>
            <a:br>
              <a:rPr lang="en-US" dirty="0"/>
            </a:br>
            <a:endParaRPr lang="en-US" dirty="0"/>
          </a:p>
        </p:txBody>
      </p:sp>
      <p:sp>
        <p:nvSpPr>
          <p:cNvPr id="4" name="Content Placeholder 3">
            <a:extLst>
              <a:ext uri="{FF2B5EF4-FFF2-40B4-BE49-F238E27FC236}">
                <a16:creationId xmlns:a16="http://schemas.microsoft.com/office/drawing/2014/main" id="{540DBA8D-4AA7-CA81-8E35-F4D3517CD16B}"/>
              </a:ext>
            </a:extLst>
          </p:cNvPr>
          <p:cNvSpPr>
            <a:spLocks noGrp="1"/>
          </p:cNvSpPr>
          <p:nvPr>
            <p:ph sz="half" idx="2"/>
          </p:nvPr>
        </p:nvSpPr>
        <p:spPr>
          <a:xfrm>
            <a:off x="4863157" y="1260682"/>
            <a:ext cx="4184034" cy="4836428"/>
          </a:xfrm>
        </p:spPr>
        <p:txBody>
          <a:bodyPr>
            <a:normAutofit lnSpcReduction="10000"/>
          </a:bodyPr>
          <a:lstStyle/>
          <a:p>
            <a:pPr marL="0" indent="0" algn="ctr">
              <a:buNone/>
            </a:pPr>
            <a:r>
              <a:rPr lang="en-US" sz="2400" b="1" i="0" dirty="0">
                <a:solidFill>
                  <a:srgbClr val="000000"/>
                </a:solidFill>
                <a:effectLst/>
                <a:latin typeface="Montserrat" panose="00000500000000000000" pitchFamily="2" charset="0"/>
              </a:rPr>
              <a:t>Ember </a:t>
            </a:r>
            <a:r>
              <a:rPr lang="en-US" sz="2400" b="1" i="0" dirty="0" err="1">
                <a:solidFill>
                  <a:srgbClr val="000000"/>
                </a:solidFill>
                <a:effectLst/>
                <a:latin typeface="Montserrat" panose="00000500000000000000" pitchFamily="2" charset="0"/>
              </a:rPr>
              <a:t>okozta</a:t>
            </a:r>
            <a:r>
              <a:rPr lang="en-US" sz="2400" b="1" i="0" dirty="0">
                <a:solidFill>
                  <a:srgbClr val="000000"/>
                </a:solidFill>
                <a:effectLst/>
                <a:latin typeface="Montserrat" panose="00000500000000000000" pitchFamily="2" charset="0"/>
              </a:rPr>
              <a:t> </a:t>
            </a:r>
            <a:r>
              <a:rPr lang="hu-HU" sz="2400" b="1" dirty="0">
                <a:solidFill>
                  <a:srgbClr val="000000"/>
                </a:solidFill>
                <a:latin typeface="Montserrat" panose="00000500000000000000" pitchFamily="2" charset="0"/>
              </a:rPr>
              <a:t>                           </a:t>
            </a:r>
            <a:r>
              <a:rPr lang="en-US" sz="2400" b="1" i="0" dirty="0" err="1">
                <a:solidFill>
                  <a:srgbClr val="000000"/>
                </a:solidFill>
                <a:effectLst/>
                <a:latin typeface="Montserrat" panose="00000500000000000000" pitchFamily="2" charset="0"/>
              </a:rPr>
              <a:t>levegő</a:t>
            </a:r>
            <a:r>
              <a:rPr lang="hu-HU" sz="2400" b="1" i="0" dirty="0">
                <a:solidFill>
                  <a:srgbClr val="000000"/>
                </a:solidFill>
                <a:effectLst/>
                <a:latin typeface="Montserrat" panose="00000500000000000000" pitchFamily="2" charset="0"/>
              </a:rPr>
              <a:t> </a:t>
            </a:r>
            <a:r>
              <a:rPr lang="en-US" sz="2400" b="1" i="0" dirty="0" err="1">
                <a:solidFill>
                  <a:srgbClr val="000000"/>
                </a:solidFill>
                <a:effectLst/>
                <a:latin typeface="Montserrat" panose="00000500000000000000" pitchFamily="2" charset="0"/>
              </a:rPr>
              <a:t>szennyezés</a:t>
            </a:r>
            <a:r>
              <a:rPr lang="en-US" sz="2400" b="0" i="0" dirty="0">
                <a:solidFill>
                  <a:srgbClr val="000000"/>
                </a:solidFill>
                <a:effectLst/>
                <a:latin typeface="Montserrat" panose="00000500000000000000" pitchFamily="2" charset="0"/>
              </a:rPr>
              <a:t>:</a:t>
            </a:r>
            <a:endParaRPr lang="hu-HU" sz="2400" b="0" i="0" dirty="0">
              <a:solidFill>
                <a:srgbClr val="000000"/>
              </a:solidFill>
              <a:effectLst/>
              <a:latin typeface="Montserrat" panose="00000500000000000000" pitchFamily="2" charset="0"/>
            </a:endParaRPr>
          </a:p>
          <a:p>
            <a:r>
              <a:rPr lang="hu-HU" sz="2000" b="1" i="0" dirty="0">
                <a:solidFill>
                  <a:srgbClr val="000000"/>
                </a:solidFill>
                <a:effectLst/>
                <a:latin typeface="Montserrat" panose="00000500000000000000" pitchFamily="2" charset="0"/>
              </a:rPr>
              <a:t>Ipari</a:t>
            </a:r>
          </a:p>
          <a:p>
            <a:pPr lvl="1">
              <a:buFont typeface="Wingdings" panose="05000000000000000000" pitchFamily="2" charset="2"/>
              <a:buChar char="q"/>
            </a:pPr>
            <a:r>
              <a:rPr lang="hu-HU" sz="1800" b="1" dirty="0">
                <a:solidFill>
                  <a:srgbClr val="000000"/>
                </a:solidFill>
                <a:latin typeface="Montserrat" panose="00000500000000000000" pitchFamily="2" charset="0"/>
              </a:rPr>
              <a:t>f</a:t>
            </a:r>
            <a:r>
              <a:rPr lang="hu-HU" sz="1800" b="1" i="0" dirty="0">
                <a:solidFill>
                  <a:srgbClr val="000000"/>
                </a:solidFill>
                <a:effectLst/>
                <a:latin typeface="Montserrat" panose="00000500000000000000" pitchFamily="2" charset="0"/>
              </a:rPr>
              <a:t>űtés</a:t>
            </a:r>
          </a:p>
          <a:p>
            <a:pPr lvl="1">
              <a:buFont typeface="Wingdings" panose="05000000000000000000" pitchFamily="2" charset="2"/>
              <a:buChar char="q"/>
            </a:pPr>
            <a:r>
              <a:rPr lang="hu-HU" sz="1800" b="1" i="0" dirty="0">
                <a:solidFill>
                  <a:srgbClr val="000000"/>
                </a:solidFill>
                <a:effectLst/>
                <a:latin typeface="Montserrat" panose="00000500000000000000" pitchFamily="2" charset="0"/>
              </a:rPr>
              <a:t>villamosenergia-termelés</a:t>
            </a:r>
          </a:p>
          <a:p>
            <a:pPr lvl="1">
              <a:buFont typeface="Wingdings" panose="05000000000000000000" pitchFamily="2" charset="2"/>
              <a:buChar char="q"/>
            </a:pPr>
            <a:r>
              <a:rPr lang="hu-HU" sz="1800" b="1" dirty="0">
                <a:solidFill>
                  <a:srgbClr val="000000"/>
                </a:solidFill>
                <a:latin typeface="Montserrat" panose="00000500000000000000" pitchFamily="2" charset="0"/>
              </a:rPr>
              <a:t>f</a:t>
            </a:r>
            <a:r>
              <a:rPr lang="hu-HU" sz="1800" b="1" i="0" dirty="0">
                <a:solidFill>
                  <a:srgbClr val="000000"/>
                </a:solidFill>
                <a:effectLst/>
                <a:latin typeface="Montserrat" panose="00000500000000000000" pitchFamily="2" charset="0"/>
              </a:rPr>
              <a:t>émkohászat</a:t>
            </a:r>
          </a:p>
          <a:p>
            <a:pPr lvl="1">
              <a:buFont typeface="Wingdings" panose="05000000000000000000" pitchFamily="2" charset="2"/>
              <a:buChar char="q"/>
            </a:pPr>
            <a:r>
              <a:rPr lang="hu-HU" sz="1800" b="1" i="0" dirty="0">
                <a:solidFill>
                  <a:srgbClr val="000000"/>
                </a:solidFill>
                <a:effectLst/>
                <a:latin typeface="Montserrat" panose="00000500000000000000" pitchFamily="2" charset="0"/>
              </a:rPr>
              <a:t>építőipar</a:t>
            </a:r>
            <a:r>
              <a:rPr lang="hu-HU" b="0" i="0" dirty="0">
                <a:solidFill>
                  <a:srgbClr val="000000"/>
                </a:solidFill>
                <a:effectLst/>
                <a:latin typeface="Montserrat" panose="00000500000000000000" pitchFamily="2" charset="0"/>
              </a:rPr>
              <a:t> </a:t>
            </a:r>
            <a:endParaRPr lang="en-US" b="0" i="0" dirty="0">
              <a:solidFill>
                <a:srgbClr val="000000"/>
              </a:solidFill>
              <a:effectLst/>
              <a:latin typeface="Montserrat" panose="00000500000000000000" pitchFamily="2" charset="0"/>
            </a:endParaRPr>
          </a:p>
          <a:p>
            <a:pPr marL="457200" lvl="1" indent="0">
              <a:buNone/>
            </a:pPr>
            <a:endParaRPr lang="hu-HU" b="0" i="0" dirty="0">
              <a:solidFill>
                <a:srgbClr val="000000"/>
              </a:solidFill>
              <a:effectLst/>
              <a:latin typeface="Montserrat" panose="00000500000000000000" pitchFamily="2" charset="0"/>
            </a:endParaRPr>
          </a:p>
          <a:p>
            <a:r>
              <a:rPr lang="hu-HU" b="0" i="0" dirty="0">
                <a:solidFill>
                  <a:srgbClr val="000000"/>
                </a:solidFill>
                <a:effectLst/>
                <a:latin typeface="Montserrat" panose="00000500000000000000" pitchFamily="2" charset="0"/>
              </a:rPr>
              <a:t> </a:t>
            </a:r>
            <a:r>
              <a:rPr lang="hu-HU" sz="2000" b="1" i="0" dirty="0">
                <a:solidFill>
                  <a:srgbClr val="000000"/>
                </a:solidFill>
                <a:effectLst/>
                <a:latin typeface="Montserrat" panose="00000500000000000000" pitchFamily="2" charset="0"/>
              </a:rPr>
              <a:t>mezőgazdasági</a:t>
            </a:r>
          </a:p>
          <a:p>
            <a:r>
              <a:rPr lang="hu-HU" sz="2000" b="1" i="0" dirty="0">
                <a:solidFill>
                  <a:srgbClr val="000000"/>
                </a:solidFill>
                <a:effectLst/>
                <a:latin typeface="Montserrat" panose="00000500000000000000" pitchFamily="2" charset="0"/>
              </a:rPr>
              <a:t> közlekedési </a:t>
            </a:r>
            <a:endParaRPr lang="hu-HU" sz="2000" b="1" i="0" dirty="0">
              <a:solidFill>
                <a:srgbClr val="2D2D2D"/>
              </a:solidFill>
              <a:effectLst/>
              <a:latin typeface="Open Sans" panose="020B0606030504020204" pitchFamily="34" charset="0"/>
            </a:endParaRPr>
          </a:p>
          <a:p>
            <a:r>
              <a:rPr lang="hu-HU" sz="2000" b="1" dirty="0">
                <a:solidFill>
                  <a:schemeClr val="tx1"/>
                </a:solidFill>
                <a:latin typeface="Montserrat" panose="00000500000000000000" pitchFamily="2" charset="0"/>
              </a:rPr>
              <a:t>e</a:t>
            </a:r>
            <a:r>
              <a:rPr lang="en-US" sz="2000" b="1" dirty="0" err="1">
                <a:solidFill>
                  <a:schemeClr val="tx1"/>
                </a:solidFill>
                <a:latin typeface="Montserrat" panose="00000500000000000000" pitchFamily="2" charset="0"/>
              </a:rPr>
              <a:t>gyes</a:t>
            </a:r>
            <a:r>
              <a:rPr lang="en-US" sz="2000" b="1" dirty="0">
                <a:solidFill>
                  <a:schemeClr val="tx1"/>
                </a:solidFill>
                <a:latin typeface="Montserrat" panose="00000500000000000000" pitchFamily="2" charset="0"/>
              </a:rPr>
              <a:t> </a:t>
            </a:r>
            <a:r>
              <a:rPr lang="en-US" sz="2000" b="1" dirty="0" err="1">
                <a:solidFill>
                  <a:schemeClr val="tx1"/>
                </a:solidFill>
                <a:latin typeface="Montserrat" panose="00000500000000000000" pitchFamily="2" charset="0"/>
              </a:rPr>
              <a:t>mesterségesen</a:t>
            </a:r>
            <a:r>
              <a:rPr lang="en-US" sz="2000" b="1" dirty="0">
                <a:solidFill>
                  <a:schemeClr val="tx1"/>
                </a:solidFill>
                <a:latin typeface="Montserrat" panose="00000500000000000000" pitchFamily="2" charset="0"/>
              </a:rPr>
              <a:t> </a:t>
            </a:r>
            <a:r>
              <a:rPr lang="en-US" sz="2000" b="1" dirty="0" err="1">
                <a:solidFill>
                  <a:schemeClr val="tx1"/>
                </a:solidFill>
                <a:latin typeface="Montserrat" panose="00000500000000000000" pitchFamily="2" charset="0"/>
              </a:rPr>
              <a:t>előállított</a:t>
            </a:r>
            <a:r>
              <a:rPr lang="en-US" sz="2000" b="1" dirty="0">
                <a:solidFill>
                  <a:schemeClr val="tx1"/>
                </a:solidFill>
                <a:latin typeface="Montserrat" panose="00000500000000000000" pitchFamily="2" charset="0"/>
              </a:rPr>
              <a:t> </a:t>
            </a:r>
            <a:r>
              <a:rPr lang="en-US" sz="2000" b="1" dirty="0" err="1">
                <a:solidFill>
                  <a:schemeClr val="tx1"/>
                </a:solidFill>
                <a:latin typeface="Montserrat" panose="00000500000000000000" pitchFamily="2" charset="0"/>
              </a:rPr>
              <a:t>anyagok</a:t>
            </a:r>
            <a:r>
              <a:rPr lang="en-US" sz="2000" b="1" dirty="0">
                <a:solidFill>
                  <a:schemeClr val="tx1"/>
                </a:solidFill>
                <a:latin typeface="Montserrat" panose="00000500000000000000" pitchFamily="2" charset="0"/>
              </a:rPr>
              <a:t>           </a:t>
            </a:r>
            <a:r>
              <a:rPr lang="en-US" sz="2000" b="1" i="1" dirty="0">
                <a:solidFill>
                  <a:srgbClr val="FF0000"/>
                </a:solidFill>
                <a:latin typeface="Montserrat" panose="00000500000000000000" pitchFamily="2" charset="0"/>
              </a:rPr>
              <a:t>(pl. </a:t>
            </a:r>
            <a:r>
              <a:rPr lang="en-US" sz="2000" b="1" i="1" dirty="0" err="1">
                <a:solidFill>
                  <a:srgbClr val="FF0000"/>
                </a:solidFill>
                <a:latin typeface="Montserrat" panose="00000500000000000000" pitchFamily="2" charset="0"/>
              </a:rPr>
              <a:t>freonok</a:t>
            </a:r>
            <a:r>
              <a:rPr lang="en-US" sz="2000" b="1" i="1" dirty="0">
                <a:solidFill>
                  <a:srgbClr val="FF0000"/>
                </a:solidFill>
                <a:latin typeface="Montserrat" panose="00000500000000000000" pitchFamily="2" charset="0"/>
              </a:rPr>
              <a:t>)</a:t>
            </a:r>
          </a:p>
        </p:txBody>
      </p:sp>
      <p:pic>
        <p:nvPicPr>
          <p:cNvPr id="5" name="Picture 4">
            <a:extLst>
              <a:ext uri="{FF2B5EF4-FFF2-40B4-BE49-F238E27FC236}">
                <a16:creationId xmlns:a16="http://schemas.microsoft.com/office/drawing/2014/main" id="{3E138A20-89CB-E7AF-7154-1A172EA1E9EC}"/>
              </a:ext>
            </a:extLst>
          </p:cNvPr>
          <p:cNvPicPr>
            <a:picLocks noChangeAspect="1"/>
          </p:cNvPicPr>
          <p:nvPr/>
        </p:nvPicPr>
        <p:blipFill>
          <a:blip r:embed="rId2"/>
          <a:stretch>
            <a:fillRect/>
          </a:stretch>
        </p:blipFill>
        <p:spPr>
          <a:xfrm>
            <a:off x="2335729" y="2837020"/>
            <a:ext cx="2256873" cy="1263849"/>
          </a:xfrm>
          <a:prstGeom prst="rect">
            <a:avLst/>
          </a:prstGeom>
        </p:spPr>
      </p:pic>
      <p:pic>
        <p:nvPicPr>
          <p:cNvPr id="6" name="Picture 5">
            <a:extLst>
              <a:ext uri="{FF2B5EF4-FFF2-40B4-BE49-F238E27FC236}">
                <a16:creationId xmlns:a16="http://schemas.microsoft.com/office/drawing/2014/main" id="{2EBD1E8D-4DEA-98FF-BF4B-A046D42AE3CD}"/>
              </a:ext>
            </a:extLst>
          </p:cNvPr>
          <p:cNvPicPr>
            <a:picLocks noChangeAspect="1"/>
          </p:cNvPicPr>
          <p:nvPr/>
        </p:nvPicPr>
        <p:blipFill>
          <a:blip r:embed="rId3"/>
          <a:stretch>
            <a:fillRect/>
          </a:stretch>
        </p:blipFill>
        <p:spPr>
          <a:xfrm>
            <a:off x="901053" y="4872915"/>
            <a:ext cx="2321361" cy="1544760"/>
          </a:xfrm>
          <a:prstGeom prst="rect">
            <a:avLst/>
          </a:prstGeom>
        </p:spPr>
      </p:pic>
      <p:pic>
        <p:nvPicPr>
          <p:cNvPr id="7" name="Picture 6">
            <a:extLst>
              <a:ext uri="{FF2B5EF4-FFF2-40B4-BE49-F238E27FC236}">
                <a16:creationId xmlns:a16="http://schemas.microsoft.com/office/drawing/2014/main" id="{4D942052-00B9-C508-25AE-94A2F345EF9E}"/>
              </a:ext>
            </a:extLst>
          </p:cNvPr>
          <p:cNvPicPr>
            <a:picLocks noChangeAspect="1"/>
          </p:cNvPicPr>
          <p:nvPr/>
        </p:nvPicPr>
        <p:blipFill>
          <a:blip r:embed="rId4"/>
          <a:stretch>
            <a:fillRect/>
          </a:stretch>
        </p:blipFill>
        <p:spPr>
          <a:xfrm>
            <a:off x="9669138" y="436070"/>
            <a:ext cx="2522862" cy="1448941"/>
          </a:xfrm>
          <a:prstGeom prst="rect">
            <a:avLst/>
          </a:prstGeom>
        </p:spPr>
      </p:pic>
      <p:pic>
        <p:nvPicPr>
          <p:cNvPr id="8" name="Picture 7">
            <a:extLst>
              <a:ext uri="{FF2B5EF4-FFF2-40B4-BE49-F238E27FC236}">
                <a16:creationId xmlns:a16="http://schemas.microsoft.com/office/drawing/2014/main" id="{9D3F8FA5-71A5-D465-2663-10BB7DE485BE}"/>
              </a:ext>
            </a:extLst>
          </p:cNvPr>
          <p:cNvPicPr>
            <a:picLocks noChangeAspect="1"/>
          </p:cNvPicPr>
          <p:nvPr/>
        </p:nvPicPr>
        <p:blipFill>
          <a:blip r:embed="rId5"/>
          <a:stretch>
            <a:fillRect/>
          </a:stretch>
        </p:blipFill>
        <p:spPr>
          <a:xfrm>
            <a:off x="8918705" y="1711481"/>
            <a:ext cx="2422850" cy="1612297"/>
          </a:xfrm>
          <a:prstGeom prst="rect">
            <a:avLst/>
          </a:prstGeom>
        </p:spPr>
      </p:pic>
      <p:pic>
        <p:nvPicPr>
          <p:cNvPr id="9" name="Picture 8">
            <a:extLst>
              <a:ext uri="{FF2B5EF4-FFF2-40B4-BE49-F238E27FC236}">
                <a16:creationId xmlns:a16="http://schemas.microsoft.com/office/drawing/2014/main" id="{99ECE640-C173-A122-75D8-F7C717C87D6A}"/>
              </a:ext>
            </a:extLst>
          </p:cNvPr>
          <p:cNvPicPr>
            <a:picLocks noChangeAspect="1"/>
          </p:cNvPicPr>
          <p:nvPr/>
        </p:nvPicPr>
        <p:blipFill rotWithShape="1">
          <a:blip r:embed="rId6"/>
          <a:srcRect r="19413"/>
          <a:stretch/>
        </p:blipFill>
        <p:spPr>
          <a:xfrm>
            <a:off x="9769150" y="3159982"/>
            <a:ext cx="2351529" cy="1319214"/>
          </a:xfrm>
          <a:prstGeom prst="rect">
            <a:avLst/>
          </a:prstGeom>
        </p:spPr>
      </p:pic>
      <p:pic>
        <p:nvPicPr>
          <p:cNvPr id="10" name="Picture 9">
            <a:extLst>
              <a:ext uri="{FF2B5EF4-FFF2-40B4-BE49-F238E27FC236}">
                <a16:creationId xmlns:a16="http://schemas.microsoft.com/office/drawing/2014/main" id="{E02EB29C-C992-42FD-95C9-06B414A6F365}"/>
              </a:ext>
            </a:extLst>
          </p:cNvPr>
          <p:cNvPicPr>
            <a:picLocks noChangeAspect="1"/>
          </p:cNvPicPr>
          <p:nvPr/>
        </p:nvPicPr>
        <p:blipFill>
          <a:blip r:embed="rId7"/>
          <a:stretch>
            <a:fillRect/>
          </a:stretch>
        </p:blipFill>
        <p:spPr>
          <a:xfrm>
            <a:off x="7634681" y="3591454"/>
            <a:ext cx="2283909" cy="1519838"/>
          </a:xfrm>
          <a:prstGeom prst="rect">
            <a:avLst/>
          </a:prstGeom>
        </p:spPr>
      </p:pic>
      <p:pic>
        <p:nvPicPr>
          <p:cNvPr id="11" name="Picture 10">
            <a:extLst>
              <a:ext uri="{FF2B5EF4-FFF2-40B4-BE49-F238E27FC236}">
                <a16:creationId xmlns:a16="http://schemas.microsoft.com/office/drawing/2014/main" id="{14428C69-6488-4356-3E1F-516F271DBCF5}"/>
              </a:ext>
            </a:extLst>
          </p:cNvPr>
          <p:cNvPicPr>
            <a:picLocks noChangeAspect="1"/>
          </p:cNvPicPr>
          <p:nvPr/>
        </p:nvPicPr>
        <p:blipFill>
          <a:blip r:embed="rId8"/>
          <a:stretch>
            <a:fillRect/>
          </a:stretch>
        </p:blipFill>
        <p:spPr>
          <a:xfrm>
            <a:off x="7520695" y="5674254"/>
            <a:ext cx="1533028" cy="1148291"/>
          </a:xfrm>
          <a:prstGeom prst="rect">
            <a:avLst/>
          </a:prstGeom>
        </p:spPr>
      </p:pic>
      <p:pic>
        <p:nvPicPr>
          <p:cNvPr id="12" name="Picture 11">
            <a:extLst>
              <a:ext uri="{FF2B5EF4-FFF2-40B4-BE49-F238E27FC236}">
                <a16:creationId xmlns:a16="http://schemas.microsoft.com/office/drawing/2014/main" id="{088F0D0A-B7E5-3287-965C-B80C68664E8C}"/>
              </a:ext>
            </a:extLst>
          </p:cNvPr>
          <p:cNvPicPr>
            <a:picLocks noChangeAspect="1"/>
          </p:cNvPicPr>
          <p:nvPr/>
        </p:nvPicPr>
        <p:blipFill>
          <a:blip r:embed="rId9"/>
          <a:stretch>
            <a:fillRect/>
          </a:stretch>
        </p:blipFill>
        <p:spPr>
          <a:xfrm>
            <a:off x="9118213" y="4839767"/>
            <a:ext cx="2495550" cy="1828800"/>
          </a:xfrm>
          <a:prstGeom prst="rect">
            <a:avLst/>
          </a:prstGeom>
        </p:spPr>
      </p:pic>
    </p:spTree>
    <p:extLst>
      <p:ext uri="{BB962C8B-B14F-4D97-AF65-F5344CB8AC3E}">
        <p14:creationId xmlns:p14="http://schemas.microsoft.com/office/powerpoint/2010/main" val="37352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wipe(down)">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 calcmode="lin" valueType="num">
                                      <p:cBhvr additive="base">
                                        <p:cTn id="5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 calcmode="lin" valueType="num">
                                      <p:cBhvr additive="base">
                                        <p:cTn id="5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anim calcmode="lin" valueType="num">
                                      <p:cBhvr additive="base">
                                        <p:cTn id="6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ppt_x"/>
                                          </p:val>
                                        </p:tav>
                                        <p:tav tm="100000">
                                          <p:val>
                                            <p:strVal val="#ppt_x"/>
                                          </p:val>
                                        </p:tav>
                                      </p:tavLst>
                                    </p:anim>
                                    <p:anim calcmode="lin" valueType="num">
                                      <p:cBhvr additive="base">
                                        <p:cTn id="8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 calcmode="lin" valueType="num">
                                      <p:cBhvr additive="base">
                                        <p:cTn id="8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additive="base">
                                        <p:cTn id="93" dur="500" fill="hold"/>
                                        <p:tgtEl>
                                          <p:spTgt spid="10"/>
                                        </p:tgtEl>
                                        <p:attrNameLst>
                                          <p:attrName>ppt_x</p:attrName>
                                        </p:attrNameLst>
                                      </p:cBhvr>
                                      <p:tavLst>
                                        <p:tav tm="0">
                                          <p:val>
                                            <p:strVal val="#ppt_x"/>
                                          </p:val>
                                        </p:tav>
                                        <p:tav tm="100000">
                                          <p:val>
                                            <p:strVal val="#ppt_x"/>
                                          </p:val>
                                        </p:tav>
                                      </p:tavLst>
                                    </p:anim>
                                    <p:anim calcmode="lin" valueType="num">
                                      <p:cBhvr additive="base">
                                        <p:cTn id="9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4">
                                            <p:txEl>
                                              <p:pRg st="8" end="8"/>
                                            </p:txEl>
                                          </p:spTgt>
                                        </p:tgtEl>
                                        <p:attrNameLst>
                                          <p:attrName>style.visibility</p:attrName>
                                        </p:attrNameLst>
                                      </p:cBhvr>
                                      <p:to>
                                        <p:strVal val="visible"/>
                                      </p:to>
                                    </p:set>
                                    <p:anim calcmode="lin" valueType="num">
                                      <p:cBhvr additive="base">
                                        <p:cTn id="9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additive="base">
                                        <p:cTn id="105" dur="500" fill="hold"/>
                                        <p:tgtEl>
                                          <p:spTgt spid="12"/>
                                        </p:tgtEl>
                                        <p:attrNameLst>
                                          <p:attrName>ppt_x</p:attrName>
                                        </p:attrNameLst>
                                      </p:cBhvr>
                                      <p:tavLst>
                                        <p:tav tm="0">
                                          <p:val>
                                            <p:strVal val="#ppt_x"/>
                                          </p:val>
                                        </p:tav>
                                        <p:tav tm="100000">
                                          <p:val>
                                            <p:strVal val="#ppt_x"/>
                                          </p:val>
                                        </p:tav>
                                      </p:tavLst>
                                    </p:anim>
                                    <p:anim calcmode="lin" valueType="num">
                                      <p:cBhvr additive="base">
                                        <p:cTn id="10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4">
                                            <p:txEl>
                                              <p:pRg st="9" end="9"/>
                                            </p:txEl>
                                          </p:spTgt>
                                        </p:tgtEl>
                                        <p:attrNameLst>
                                          <p:attrName>style.visibility</p:attrName>
                                        </p:attrNameLst>
                                      </p:cBhvr>
                                      <p:to>
                                        <p:strVal val="visible"/>
                                      </p:to>
                                    </p:set>
                                    <p:anim calcmode="lin" valueType="num">
                                      <p:cBhvr additive="base">
                                        <p:cTn id="11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 calcmode="lin" valueType="num">
                                      <p:cBhvr additive="base">
                                        <p:cTn id="117" dur="500" fill="hold"/>
                                        <p:tgtEl>
                                          <p:spTgt spid="11"/>
                                        </p:tgtEl>
                                        <p:attrNameLst>
                                          <p:attrName>ppt_x</p:attrName>
                                        </p:attrNameLst>
                                      </p:cBhvr>
                                      <p:tavLst>
                                        <p:tav tm="0">
                                          <p:val>
                                            <p:strVal val="#ppt_x"/>
                                          </p:val>
                                        </p:tav>
                                        <p:tav tm="100000">
                                          <p:val>
                                            <p:strVal val="#ppt_x"/>
                                          </p:val>
                                        </p:tav>
                                      </p:tavLst>
                                    </p:anim>
                                    <p:anim calcmode="lin" valueType="num">
                                      <p:cBhvr additive="base">
                                        <p:cTn id="1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1763</TotalTime>
  <Words>1795</Words>
  <Application>Microsoft Office PowerPoint</Application>
  <PresentationFormat>Widescreen</PresentationFormat>
  <Paragraphs>181</Paragraphs>
  <Slides>34</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Aharoni</vt:lpstr>
      <vt:lpstr>Arial</vt:lpstr>
      <vt:lpstr>Arial Black</vt:lpstr>
      <vt:lpstr>Calibri</vt:lpstr>
      <vt:lpstr>Comic Sans MS</vt:lpstr>
      <vt:lpstr>Montserrat</vt:lpstr>
      <vt:lpstr>Open Sans</vt:lpstr>
      <vt:lpstr>Oswald Regular</vt:lpstr>
      <vt:lpstr>Trebuchet MS</vt:lpstr>
      <vt:lpstr>Wingdings</vt:lpstr>
      <vt:lpstr>Wingdings 3</vt:lpstr>
      <vt:lpstr>Facet</vt:lpstr>
      <vt:lpstr>Zöld – fülű projekt Környezetszennyezés VII osztály</vt:lpstr>
      <vt:lpstr>KÖRNYEZETSZENNYEZÉS</vt:lpstr>
      <vt:lpstr>KÖRNYEZETSZENNYEZÉS</vt:lpstr>
      <vt:lpstr>Bioszféra</vt:lpstr>
      <vt:lpstr>Bioszférát pusztító folyamatok</vt:lpstr>
      <vt:lpstr>KÖRNYEZETSZENNYEZÉS</vt:lpstr>
      <vt:lpstr>Levegőszennyezés</vt:lpstr>
      <vt:lpstr>Levegőszennyezés</vt:lpstr>
      <vt:lpstr>Honnan kerül szennyező anyag a levegőbe?</vt:lpstr>
      <vt:lpstr>A légszennyező anyagok</vt:lpstr>
      <vt:lpstr>A légszennyező anyagok</vt:lpstr>
      <vt:lpstr>A légszennyező anyagok</vt:lpstr>
      <vt:lpstr>A levegőszennyezés hatásai –  A globális klímaváltozás</vt:lpstr>
      <vt:lpstr>A levegőszennyezés hatásai –  A globális klímaváltozás</vt:lpstr>
      <vt:lpstr>A levegőszennyezés hatásai –  Az ózonréteg elvékonyodása</vt:lpstr>
      <vt:lpstr>A levegőszennyezés hatásai –  A szmog</vt:lpstr>
      <vt:lpstr>A levegőszennyezés hatásai –  A savas esők</vt:lpstr>
      <vt:lpstr>Vízszennyezés</vt:lpstr>
      <vt:lpstr>Vízszennyezés</vt:lpstr>
      <vt:lpstr>Vízszennyezés Szennyező források</vt:lpstr>
      <vt:lpstr>A vízszennyezés hatásai</vt:lpstr>
      <vt:lpstr>Talajszennyezés</vt:lpstr>
      <vt:lpstr>Talajszennyezés</vt:lpstr>
      <vt:lpstr>Talajt szennyező források</vt:lpstr>
      <vt:lpstr>MŰANYAGSZENNYEZÉS –  A MŰANYAG, MINT VESZÉLYFORRÁS</vt:lpstr>
      <vt:lpstr>Mi a probléma a műanyaggal?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KÖSZÖNÖM A FIGYELMET!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KÖRNYEZETSZENNYEZÉS</dc:title>
  <dc:creator>Anna Maria Gabor</dc:creator>
  <cp:lastModifiedBy>Anna Gabor</cp:lastModifiedBy>
  <cp:revision>9</cp:revision>
  <dcterms:created xsi:type="dcterms:W3CDTF">2023-02-24T14:38:00Z</dcterms:created>
  <dcterms:modified xsi:type="dcterms:W3CDTF">2026-05-26T09:50:09Z</dcterms:modified>
</cp:coreProperties>
</file>